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58" r:id="rId4"/>
    <p:sldId id="269" r:id="rId5"/>
    <p:sldId id="262" r:id="rId6"/>
    <p:sldId id="268" r:id="rId7"/>
    <p:sldId id="259" r:id="rId8"/>
    <p:sldId id="266" r:id="rId9"/>
    <p:sldId id="263" r:id="rId10"/>
    <p:sldId id="270" r:id="rId11"/>
    <p:sldId id="261" r:id="rId12"/>
    <p:sldId id="264" r:id="rId13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DDFBA-7953-4E73-894F-7DE74B2B7617}" type="datetimeFigureOut">
              <a:rPr lang="en-AT" smtClean="0"/>
              <a:t>27/09/2021</a:t>
            </a:fld>
            <a:endParaRPr lang="en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E8F08-D8D8-4711-ABAB-B9EB7164D08C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900898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3E8F08-D8D8-4711-ABAB-B9EB7164D08C}" type="slidenum">
              <a:rPr lang="en-AT" smtClean="0"/>
              <a:t>9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49579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0178D-912A-4867-BEB3-6FBC8B2BE1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4B7E23-D8DF-4176-BEFA-98EFBB9FB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84D09-887C-4AB1-9833-25AC5901B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ED17-29AE-44E5-9620-7AA1D15A7289}" type="datetimeFigureOut">
              <a:rPr lang="en-AT" smtClean="0"/>
              <a:t>27/09/2021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6D9DB-B037-4B34-8181-EA6B0BF51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03431-25B9-4CAC-BC7A-163720D91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BCB6-AFF9-4871-8A98-DE40FA5604C4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6192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762C-9D21-40C9-A507-E4ED5920D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240AE-7871-4C11-85F6-8910C03C9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6F522-FF1E-4BB0-8818-2B8A1E98E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ED17-29AE-44E5-9620-7AA1D15A7289}" type="datetimeFigureOut">
              <a:rPr lang="en-AT" smtClean="0"/>
              <a:t>27/09/2021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42D9D-2D9A-4008-BDB6-73B136244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362E9-F197-4DAA-890E-715911F51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BCB6-AFF9-4871-8A98-DE40FA5604C4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245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B6C9B9-E037-4E97-89DB-E91E9F57B4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6318A-5C7C-463E-B134-AEC01C1B0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963D6-64FA-4C02-80F0-555F0D985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ED17-29AE-44E5-9620-7AA1D15A7289}" type="datetimeFigureOut">
              <a:rPr lang="en-AT" smtClean="0"/>
              <a:t>27/09/2021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95301-87B2-4A96-BBA7-9B88278EE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5EE21-4BCA-406B-90FC-012633445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BCB6-AFF9-4871-8A98-DE40FA5604C4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77131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1E1BE-3725-4D77-9D3B-861EA1559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DA651-0D23-4886-8443-C7D5947F6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942A9-7A62-4411-93E1-95BED2A06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ED17-29AE-44E5-9620-7AA1D15A7289}" type="datetimeFigureOut">
              <a:rPr lang="en-AT" smtClean="0"/>
              <a:t>27/09/2021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2AD31-1284-4411-878C-A9EB989DA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C72FF-F5DD-4D4E-A14B-FD7A8D7DF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BCB6-AFF9-4871-8A98-DE40FA5604C4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54945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763FE-12D0-4E07-8D96-1E3659252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3F761-7AC1-4E6C-8118-ADAE492E0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671AF-2C3A-47AE-8326-1D6CCA27E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ED17-29AE-44E5-9620-7AA1D15A7289}" type="datetimeFigureOut">
              <a:rPr lang="en-AT" smtClean="0"/>
              <a:t>27/09/2021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33585-3E6F-4E1A-9FC9-EE154FE96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7B3F5-BCDF-4110-A5E5-713ADE4E1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BCB6-AFF9-4871-8A98-DE40FA5604C4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50984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21D01-0EBE-4EA5-B18F-B1B491C72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5E1F4-FFED-4D1E-8CB7-E7F2134892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9E5377-4344-4831-9411-CA93F9D06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7D393-4FCA-4D8D-B76F-285E7E8BC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ED17-29AE-44E5-9620-7AA1D15A7289}" type="datetimeFigureOut">
              <a:rPr lang="en-AT" smtClean="0"/>
              <a:t>27/09/2021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5CD9A-BA2A-400C-BE16-EA6070897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91F76-3E8E-4EEA-B3E4-D8C22A3ED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BCB6-AFF9-4871-8A98-DE40FA5604C4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273178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96BE9-2336-4CBD-95BC-052F75792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9450B-CC57-46DF-BED8-DD130A4D6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0D677-E02D-4E89-B5C3-12DB332D0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8289A5-26E3-4B10-8D20-D7BF87B921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6019E1-D60F-47ED-A831-C7E6D82BF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3766DE-A06E-41C6-B41F-9C74D6F5B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ED17-29AE-44E5-9620-7AA1D15A7289}" type="datetimeFigureOut">
              <a:rPr lang="en-AT" smtClean="0"/>
              <a:t>27/09/2021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1B548-7666-4BBA-BF8A-E6182D99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2B4469-0815-4D1C-BDC6-9D13FF181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BCB6-AFF9-4871-8A98-DE40FA5604C4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15951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DF1B9-95D3-4266-B1D0-C8C8CB3D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39DE4C-306F-43D4-9FE2-D5EDE21A5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ED17-29AE-44E5-9620-7AA1D15A7289}" type="datetimeFigureOut">
              <a:rPr lang="en-AT" smtClean="0"/>
              <a:t>27/09/2021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F564CC-2DEF-4548-84E5-0DEB91863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51B32-FB00-4464-8A4C-DDCB54C6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BCB6-AFF9-4871-8A98-DE40FA5604C4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373300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48839B-E21D-43DB-AF14-8C6A1F072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ED17-29AE-44E5-9620-7AA1D15A7289}" type="datetimeFigureOut">
              <a:rPr lang="en-AT" smtClean="0"/>
              <a:t>27/09/2021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221C39-4724-47BB-8C60-01BA652C3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A679B-D5C3-49AE-ACC8-32243FFB1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BCB6-AFF9-4871-8A98-DE40FA5604C4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51049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5F522-0D39-490A-B316-531B0B82E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41613-B4E0-4331-B5D3-0AD9047EC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A31F15-5EBF-4103-B516-814CB8F55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639517-DABC-4365-84D3-862E3514A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ED17-29AE-44E5-9620-7AA1D15A7289}" type="datetimeFigureOut">
              <a:rPr lang="en-AT" smtClean="0"/>
              <a:t>27/09/2021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AEB0B0-0DCF-48FF-B276-77F61873D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3560B9-E4C0-4202-A4AC-3B34CAE8C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BCB6-AFF9-4871-8A98-DE40FA5604C4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45473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90261-D9D4-4983-961E-C2284D5A5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7CEFC2-436C-4040-8EDC-954B7DAE1B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DF6CD-B2E0-45C6-A5B0-BB7066C9E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92C450-6DC0-4B10-8B26-E57BA1030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ED17-29AE-44E5-9620-7AA1D15A7289}" type="datetimeFigureOut">
              <a:rPr lang="en-AT" smtClean="0"/>
              <a:t>27/09/2021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839B5-EFE8-463F-AF9B-BE0ADC000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BE0F5-2778-4964-AB29-3D73B8DF0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BCB6-AFF9-4871-8A98-DE40FA5604C4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96674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2BDBD8-57AD-4BD2-8E7C-873EAE901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BB97D-5849-49E2-AD38-88625AD4D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2F70C-A35F-467E-8AD6-86CB49A3A8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CED17-29AE-44E5-9620-7AA1D15A7289}" type="datetimeFigureOut">
              <a:rPr lang="en-AT" smtClean="0"/>
              <a:t>27/09/2021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70B2F-6D89-46E8-B92D-54D66B2C3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A3A20-2F49-4D89-8C37-498306D101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0BCB6-AFF9-4871-8A98-DE40FA5604C4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2022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peschue/ai4eu-sudoku/blob/streaming/evaluator/server.py#L197" TargetMode="External"/><Relationship Id="rId3" Type="http://schemas.openxmlformats.org/officeDocument/2006/relationships/hyperlink" Target="https://github.com/peschue/ai4eu-sudoku/blob/streaming/gui/server.py#L44" TargetMode="External"/><Relationship Id="rId7" Type="http://schemas.openxmlformats.org/officeDocument/2006/relationships/hyperlink" Target="https://github.com/peschue/ai4eu-sudoku/blob/streaming/evaluator/server.py#L177" TargetMode="External"/><Relationship Id="rId2" Type="http://schemas.openxmlformats.org/officeDocument/2006/relationships/hyperlink" Target="https://github.com/peschue/ai4eu-sudoku/blob/streaming/gui/sudoku-gui.prot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peschue/ai4eu-sudoku/blob/streaming/evaluator/server.py#L93" TargetMode="External"/><Relationship Id="rId5" Type="http://schemas.openxmlformats.org/officeDocument/2006/relationships/hyperlink" Target="https://github.com/peschue/ai4eu-sudoku/blob/streaming/evaluator/sudoku-design-evaluator.proto" TargetMode="External"/><Relationship Id="rId4" Type="http://schemas.openxmlformats.org/officeDocument/2006/relationships/hyperlink" Target="https://github.com/peschue/ai4eu-sudoku/blob/streaming/gui/server.py#L6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55C57-4A4F-4FB5-ABB4-6A33D6B3F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AI4EU Experiments</a:t>
            </a:r>
            <a:endParaRPr lang="en-A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EBC6F6-ABA2-412D-9AE5-081262E82D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New Feature: Streaming / Event-based Communication</a:t>
            </a:r>
          </a:p>
          <a:p>
            <a:r>
              <a:rPr lang="en-US" dirty="0"/>
              <a:t>Peter Schüller, TU Wien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1792031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3B0CF-EAC8-4539-A922-F1F14D2E4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your attention!</a:t>
            </a:r>
            <a:endParaRPr lang="en-A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A41A96-250A-4F01-B132-5E7479AB35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detailed workshop on the topic will be organized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398439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A8123-7975-4A0F-8371-EFC61CDF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wrong way to do cycles</a:t>
            </a:r>
            <a:endParaRPr lang="en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6EC52-52E8-4CF2-AD41-9FFF08ECA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r>
              <a:rPr lang="en-US" dirty="0"/>
              <a:t>This will not work</a:t>
            </a:r>
            <a:br>
              <a:rPr lang="en-US" dirty="0"/>
            </a:br>
            <a:r>
              <a:rPr lang="en-US" dirty="0"/>
              <a:t>(there is no starting point for Orchestration)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Component A: </a:t>
            </a:r>
            <a:br>
              <a:rPr lang="en-US" dirty="0"/>
            </a:br>
            <a:r>
              <a:rPr lang="en-US" dirty="0"/>
              <a:t>	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rpc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function1(Input) returning (Output);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Component B: </a:t>
            </a:r>
            <a:br>
              <a:rPr lang="en-US" dirty="0"/>
            </a:br>
            <a:r>
              <a:rPr lang="en-US" dirty="0"/>
              <a:t>	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rpc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function2(Output) returning (Input);</a:t>
            </a:r>
          </a:p>
          <a:p>
            <a:pPr>
              <a:lnSpc>
                <a:spcPct val="100000"/>
              </a:lnSpc>
            </a:pPr>
            <a:r>
              <a:rPr lang="en-US" dirty="0"/>
              <a:t>Neither will this (same reason)</a:t>
            </a:r>
          </a:p>
          <a:p>
            <a:pPr marL="457200" lvl="1" indent="0">
              <a:buNone/>
            </a:pPr>
            <a:r>
              <a:rPr lang="en-US" dirty="0"/>
              <a:t>Component A:</a:t>
            </a:r>
            <a:br>
              <a:rPr lang="en-US" dirty="0"/>
            </a:br>
            <a:r>
              <a:rPr lang="en-US" dirty="0"/>
              <a:t>	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rpc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function1(stream Input) returning (stream Output);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Component B: </a:t>
            </a:r>
            <a:br>
              <a:rPr lang="en-US" dirty="0"/>
            </a:br>
            <a:r>
              <a:rPr lang="en-US" dirty="0"/>
              <a:t>	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rpc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function2(stream Output) returning (stream Input);</a:t>
            </a:r>
          </a:p>
          <a:p>
            <a:pPr>
              <a:lnSpc>
                <a:spcPct val="210000"/>
              </a:lnSpc>
            </a:pPr>
            <a:endParaRPr lang="en-AT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EDB33C9-214D-4427-878F-10DC18BCB95A}"/>
              </a:ext>
            </a:extLst>
          </p:cNvPr>
          <p:cNvCxnSpPr>
            <a:cxnSpLocks/>
            <a:stCxn id="10" idx="0"/>
            <a:endCxn id="12" idx="4"/>
          </p:cNvCxnSpPr>
          <p:nvPr/>
        </p:nvCxnSpPr>
        <p:spPr>
          <a:xfrm flipV="1">
            <a:off x="9106455" y="2087324"/>
            <a:ext cx="0" cy="13396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Arrow: Left 6">
            <a:extLst>
              <a:ext uri="{FF2B5EF4-FFF2-40B4-BE49-F238E27FC236}">
                <a16:creationId xmlns:a16="http://schemas.microsoft.com/office/drawing/2014/main" id="{4F8CCC5A-69D6-4EFB-AF29-B3B2E5249ABA}"/>
              </a:ext>
            </a:extLst>
          </p:cNvPr>
          <p:cNvSpPr/>
          <p:nvPr/>
        </p:nvSpPr>
        <p:spPr>
          <a:xfrm>
            <a:off x="9288303" y="3173454"/>
            <a:ext cx="1295400" cy="8606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function2</a:t>
            </a:r>
            <a:endParaRPr lang="en-AT" dirty="0">
              <a:solidFill>
                <a:schemeClr val="bg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279D813-5BDF-4E2D-BB07-D694DE7F133C}"/>
              </a:ext>
            </a:extLst>
          </p:cNvPr>
          <p:cNvSpPr/>
          <p:nvPr/>
        </p:nvSpPr>
        <p:spPr>
          <a:xfrm>
            <a:off x="10583703" y="3405822"/>
            <a:ext cx="363697" cy="3799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 sz="14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32B7670-28B7-44C2-B5E0-62F12F05B185}"/>
              </a:ext>
            </a:extLst>
          </p:cNvPr>
          <p:cNvSpPr/>
          <p:nvPr/>
        </p:nvSpPr>
        <p:spPr>
          <a:xfrm>
            <a:off x="8924606" y="3427023"/>
            <a:ext cx="363697" cy="3799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 sz="1400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9B07BC6-7D00-4C7E-9B38-63274ACA5C53}"/>
              </a:ext>
            </a:extLst>
          </p:cNvPr>
          <p:cNvGrpSpPr/>
          <p:nvPr/>
        </p:nvGrpSpPr>
        <p:grpSpPr>
          <a:xfrm>
            <a:off x="8924606" y="1472004"/>
            <a:ext cx="2022794" cy="860612"/>
            <a:chOff x="9694703" y="1157034"/>
            <a:chExt cx="2022794" cy="860612"/>
          </a:xfrm>
        </p:grpSpPr>
        <p:sp>
          <p:nvSpPr>
            <p:cNvPr id="5" name="Arrow: Right 4">
              <a:extLst>
                <a:ext uri="{FF2B5EF4-FFF2-40B4-BE49-F238E27FC236}">
                  <a16:creationId xmlns:a16="http://schemas.microsoft.com/office/drawing/2014/main" id="{10F4D30D-8738-4A5B-8E1B-A6B64D447AED}"/>
                </a:ext>
              </a:extLst>
            </p:cNvPr>
            <p:cNvSpPr/>
            <p:nvPr/>
          </p:nvSpPr>
          <p:spPr>
            <a:xfrm>
              <a:off x="10058400" y="1157034"/>
              <a:ext cx="1295400" cy="86061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>
                      <a:lumMod val="95000"/>
                    </a:schemeClr>
                  </a:solidFill>
                </a:rPr>
                <a:t>function1</a:t>
              </a:r>
              <a:endParaRPr lang="en-AT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BE25CDA-4D84-4B43-8005-DF387AD03988}"/>
                </a:ext>
              </a:extLst>
            </p:cNvPr>
            <p:cNvSpPr/>
            <p:nvPr/>
          </p:nvSpPr>
          <p:spPr>
            <a:xfrm>
              <a:off x="9694703" y="1392402"/>
              <a:ext cx="363697" cy="3799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T" sz="14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F60D993-88D6-41E8-96EB-D28F973197A3}"/>
                </a:ext>
              </a:extLst>
            </p:cNvPr>
            <p:cNvSpPr/>
            <p:nvPr/>
          </p:nvSpPr>
          <p:spPr>
            <a:xfrm>
              <a:off x="11353800" y="1413194"/>
              <a:ext cx="363697" cy="37995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T" sz="14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71415E33-BEE6-49C6-BB28-F4F46A425B9B}"/>
              </a:ext>
            </a:extLst>
          </p:cNvPr>
          <p:cNvSpPr/>
          <p:nvPr/>
        </p:nvSpPr>
        <p:spPr>
          <a:xfrm>
            <a:off x="8691396" y="1126148"/>
            <a:ext cx="2489214" cy="135617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Component A</a:t>
            </a:r>
            <a:endParaRPr lang="en-AT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4FDD0EF-2687-4D80-B49B-70552429DC30}"/>
              </a:ext>
            </a:extLst>
          </p:cNvPr>
          <p:cNvCxnSpPr>
            <a:cxnSpLocks/>
            <a:stCxn id="13" idx="4"/>
            <a:endCxn id="9" idx="0"/>
          </p:cNvCxnSpPr>
          <p:nvPr/>
        </p:nvCxnSpPr>
        <p:spPr>
          <a:xfrm>
            <a:off x="10765552" y="2108116"/>
            <a:ext cx="0" cy="12977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B3E5EC02-4E2D-4850-8ABD-09F36F3D0253}"/>
              </a:ext>
            </a:extLst>
          </p:cNvPr>
          <p:cNvSpPr/>
          <p:nvPr/>
        </p:nvSpPr>
        <p:spPr>
          <a:xfrm>
            <a:off x="8687072" y="2828176"/>
            <a:ext cx="2489214" cy="135617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Component B</a:t>
            </a:r>
            <a:endParaRPr lang="en-AT" dirty="0"/>
          </a:p>
        </p:txBody>
      </p:sp>
      <p:sp>
        <p:nvSpPr>
          <p:cNvPr id="22" name="&quot;Not Allowed&quot; Symbol 21">
            <a:extLst>
              <a:ext uri="{FF2B5EF4-FFF2-40B4-BE49-F238E27FC236}">
                <a16:creationId xmlns:a16="http://schemas.microsoft.com/office/drawing/2014/main" id="{01AD1823-8534-4CC9-9EB5-73209330CC57}"/>
              </a:ext>
            </a:extLst>
          </p:cNvPr>
          <p:cNvSpPr/>
          <p:nvPr/>
        </p:nvSpPr>
        <p:spPr>
          <a:xfrm>
            <a:off x="7723301" y="519206"/>
            <a:ext cx="4237183" cy="4237183"/>
          </a:xfrm>
          <a:prstGeom prst="noSmoking">
            <a:avLst>
              <a:gd name="adj" fmla="val 9254"/>
            </a:avLst>
          </a:prstGeom>
          <a:solidFill>
            <a:srgbClr val="FF0000">
              <a:alpha val="1400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010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83AA3-419B-4330-B782-A2B18596C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Streaming as Publish/Subscribe and Flexibility</a:t>
            </a:r>
            <a:endParaRPr lang="en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D1B77-4ABC-4511-98E2-279415ECF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83577"/>
            <a:ext cx="11076710" cy="370695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A port with </a:t>
            </a:r>
            <a:r>
              <a:rPr lang="en-US" dirty="0">
                <a:latin typeface="Consolas" panose="020B0609020204030204" pitchFamily="49" charset="0"/>
              </a:rPr>
              <a:t>Empty</a:t>
            </a:r>
            <a:r>
              <a:rPr lang="en-US" dirty="0"/>
              <a:t> input and </a:t>
            </a:r>
            <a:r>
              <a:rPr lang="en-US" dirty="0">
                <a:latin typeface="Consolas" panose="020B0609020204030204" pitchFamily="49" charset="0"/>
              </a:rPr>
              <a:t>stream</a:t>
            </a:r>
            <a:r>
              <a:rPr lang="en-US" dirty="0"/>
              <a:t> output can be seen as “publish”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000" dirty="0" err="1">
                <a:latin typeface="Consolas" panose="020B0609020204030204" pitchFamily="49" charset="0"/>
              </a:rPr>
              <a:t>rpc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highlight>
                  <a:srgbClr val="FFFF00"/>
                </a:highlight>
                <a:latin typeface="Consolas" panose="020B0609020204030204" pitchFamily="49" charset="0"/>
              </a:rPr>
              <a:t>publish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>
                <a:highlight>
                  <a:srgbClr val="FFFF00"/>
                </a:highlight>
                <a:latin typeface="Consolas" panose="020B0609020204030204" pitchFamily="49" charset="0"/>
              </a:rPr>
              <a:t>Empty</a:t>
            </a:r>
            <a:r>
              <a:rPr lang="en-US" sz="2000" dirty="0">
                <a:latin typeface="Consolas" panose="020B0609020204030204" pitchFamily="49" charset="0"/>
              </a:rPr>
              <a:t>) returning (</a:t>
            </a:r>
            <a:r>
              <a:rPr lang="en-US" sz="2000" dirty="0">
                <a:highlight>
                  <a:srgbClr val="FFFF00"/>
                </a:highlight>
                <a:latin typeface="Consolas" panose="020B0609020204030204" pitchFamily="49" charset="0"/>
              </a:rPr>
              <a:t>stream Message</a:t>
            </a:r>
            <a:r>
              <a:rPr lang="en-US" sz="2000" dirty="0"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10000"/>
              </a:lnSpc>
            </a:pPr>
            <a:r>
              <a:rPr lang="en-US" dirty="0"/>
              <a:t>A port with </a:t>
            </a:r>
            <a:r>
              <a:rPr lang="en-US" dirty="0">
                <a:latin typeface="Consolas" panose="020B0609020204030204" pitchFamily="49" charset="0"/>
              </a:rPr>
              <a:t>stream</a:t>
            </a:r>
            <a:r>
              <a:rPr lang="en-US" dirty="0"/>
              <a:t> input and </a:t>
            </a:r>
            <a:r>
              <a:rPr lang="en-US" dirty="0">
                <a:latin typeface="Consolas" panose="020B0609020204030204" pitchFamily="49" charset="0"/>
              </a:rPr>
              <a:t>Empty</a:t>
            </a:r>
            <a:r>
              <a:rPr lang="en-US" dirty="0"/>
              <a:t> output can be seen as “subscribe”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000" dirty="0" err="1">
                <a:latin typeface="Consolas" panose="020B0609020204030204" pitchFamily="49" charset="0"/>
              </a:rPr>
              <a:t>rpc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highlight>
                  <a:srgbClr val="FFFF00"/>
                </a:highlight>
                <a:latin typeface="Consolas" panose="020B0609020204030204" pitchFamily="49" charset="0"/>
              </a:rPr>
              <a:t>subscribe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>
                <a:highlight>
                  <a:srgbClr val="FFFF00"/>
                </a:highlight>
                <a:latin typeface="Consolas" panose="020B0609020204030204" pitchFamily="49" charset="0"/>
              </a:rPr>
              <a:t>stream Message</a:t>
            </a:r>
            <a:r>
              <a:rPr lang="en-US" sz="2000" dirty="0">
                <a:latin typeface="Consolas" panose="020B0609020204030204" pitchFamily="49" charset="0"/>
              </a:rPr>
              <a:t>) returning (</a:t>
            </a:r>
            <a:r>
              <a:rPr lang="en-US" sz="2000" dirty="0">
                <a:highlight>
                  <a:srgbClr val="FFFF00"/>
                </a:highlight>
                <a:latin typeface="Consolas" panose="020B0609020204030204" pitchFamily="49" charset="0"/>
              </a:rPr>
              <a:t>Empty</a:t>
            </a:r>
            <a:r>
              <a:rPr lang="en-US" sz="2000" dirty="0"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10000"/>
              </a:lnSpc>
            </a:pPr>
            <a:r>
              <a:rPr lang="en-US" dirty="0"/>
              <a:t>To </a:t>
            </a:r>
            <a:r>
              <a:rPr lang="en-US" u="sng" dirty="0"/>
              <a:t>call a submodule </a:t>
            </a:r>
            <a:r>
              <a:rPr lang="en-US" dirty="0"/>
              <a:t>you need 2 RPCs in the caller: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Publish requests and subscribe to results</a:t>
            </a:r>
            <a:endParaRPr lang="en-US" dirty="0"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r>
              <a:rPr lang="en-US" dirty="0">
                <a:sym typeface="Wingdings" panose="05000000000000000000" pitchFamily="2" charset="2"/>
              </a:rPr>
              <a:t>To </a:t>
            </a:r>
            <a:r>
              <a:rPr lang="en-US" u="sng" dirty="0">
                <a:sym typeface="Wingdings" panose="05000000000000000000" pitchFamily="2" charset="2"/>
              </a:rPr>
              <a:t>create a controller </a:t>
            </a:r>
            <a:r>
              <a:rPr lang="en-US" dirty="0">
                <a:sym typeface="Wingdings" panose="05000000000000000000" pitchFamily="2" charset="2"/>
              </a:rPr>
              <a:t>you need 2 RPCS: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ym typeface="Wingdings" panose="05000000000000000000" pitchFamily="2" charset="2"/>
              </a:rPr>
              <a:t>In the controller: s</a:t>
            </a:r>
            <a:r>
              <a:rPr lang="en-US" dirty="0"/>
              <a:t>ubscribe to sensor data and publish actuations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ym typeface="Wingdings" panose="05000000000000000000" pitchFamily="2" charset="2"/>
              </a:rPr>
              <a:t>In the world/simulator: p</a:t>
            </a:r>
            <a:r>
              <a:rPr lang="en-US" dirty="0"/>
              <a:t>ublish world state updates and subscribe to actuations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A037B1-B509-4EA5-9B43-1F7DC99B3F8F}"/>
              </a:ext>
            </a:extLst>
          </p:cNvPr>
          <p:cNvSpPr/>
          <p:nvPr/>
        </p:nvSpPr>
        <p:spPr>
          <a:xfrm>
            <a:off x="616255" y="5290534"/>
            <a:ext cx="10959489" cy="6742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Stream input/output provides more flexibility for connecting with other components!</a:t>
            </a:r>
            <a:endParaRPr lang="en-A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35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6A187-53AE-451A-B613-F6A55DBF9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do with streaming?</a:t>
            </a:r>
            <a:endParaRPr lang="en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9ECC9-835A-4730-8C8C-51B075977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Event-based communication</a:t>
            </a:r>
            <a:r>
              <a:rPr lang="en-US" dirty="0"/>
              <a:t> in general</a:t>
            </a:r>
          </a:p>
          <a:p>
            <a:r>
              <a:rPr lang="en-US" dirty="0"/>
              <a:t>Camera streams out images, other components process them</a:t>
            </a:r>
          </a:p>
          <a:p>
            <a:r>
              <a:rPr lang="en-US" dirty="0"/>
              <a:t>User Interface streams out user events and streams in results for displaying them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Events can be streamed out using multiple RPCs, each with a different message type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Results can be streamed in using multiple RPCs, each with a different message type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Each stream can process messages with a different message frequency</a:t>
            </a:r>
          </a:p>
          <a:p>
            <a:r>
              <a:rPr lang="en-US" b="1" dirty="0">
                <a:sym typeface="Wingdings" panose="05000000000000000000" pitchFamily="2" charset="2"/>
              </a:rPr>
              <a:t>Control loops </a:t>
            </a:r>
            <a:r>
              <a:rPr lang="en-US" dirty="0">
                <a:sym typeface="Wingdings" panose="05000000000000000000" pitchFamily="2" charset="2"/>
              </a:rPr>
              <a:t>are possible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Similar to User Interface: 		simulator  sensor  controller  actuator</a:t>
            </a:r>
          </a:p>
          <a:p>
            <a:r>
              <a:rPr lang="en-US" dirty="0">
                <a:sym typeface="Wingdings" panose="05000000000000000000" pitchFamily="2" charset="2"/>
              </a:rPr>
              <a:t>Components use other components as </a:t>
            </a:r>
            <a:r>
              <a:rPr lang="en-US" b="1" dirty="0">
                <a:sym typeface="Wingdings" panose="05000000000000000000" pitchFamily="2" charset="2"/>
              </a:rPr>
              <a:t>Subcomponents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Stream out requests &amp; stream in results</a:t>
            </a:r>
          </a:p>
          <a:p>
            <a:r>
              <a:rPr lang="en-US" dirty="0">
                <a:sym typeface="Wingdings" panose="05000000000000000000" pitchFamily="2" charset="2"/>
              </a:rPr>
              <a:t>Integration of </a:t>
            </a:r>
            <a:r>
              <a:rPr lang="en-US" b="1" dirty="0">
                <a:sym typeface="Wingdings" panose="05000000000000000000" pitchFamily="2" charset="2"/>
              </a:rPr>
              <a:t>ROS</a:t>
            </a:r>
            <a:r>
              <a:rPr lang="en-US" dirty="0">
                <a:sym typeface="Wingdings" panose="05000000000000000000" pitchFamily="2" charset="2"/>
              </a:rPr>
              <a:t> components: stream out = publish, stream in = subscribe</a:t>
            </a:r>
          </a:p>
        </p:txBody>
      </p:sp>
      <p:pic>
        <p:nvPicPr>
          <p:cNvPr id="1026" name="Picture 2" descr="Gigaset outdoor camera">
            <a:extLst>
              <a:ext uri="{FF2B5EF4-FFF2-40B4-BE49-F238E27FC236}">
                <a16:creationId xmlns:a16="http://schemas.microsoft.com/office/drawing/2014/main" id="{1C72185D-9AF3-4652-8A2B-9559BD8EA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4269" y="681037"/>
            <a:ext cx="1990165" cy="199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516BDD6E-BC67-434B-BA69-04A0A0394384}"/>
              </a:ext>
            </a:extLst>
          </p:cNvPr>
          <p:cNvSpPr/>
          <p:nvPr/>
        </p:nvSpPr>
        <p:spPr>
          <a:xfrm>
            <a:off x="4907392" y="4220681"/>
            <a:ext cx="5766888" cy="288566"/>
          </a:xfrm>
          <a:custGeom>
            <a:avLst/>
            <a:gdLst>
              <a:gd name="connsiteX0" fmla="*/ 5330303 w 6143659"/>
              <a:gd name="connsiteY0" fmla="*/ 245544 h 263473"/>
              <a:gd name="connsiteX1" fmla="*/ 5769574 w 6143659"/>
              <a:gd name="connsiteY1" fmla="*/ 120038 h 263473"/>
              <a:gd name="connsiteX2" fmla="*/ 5724750 w 6143659"/>
              <a:gd name="connsiteY2" fmla="*/ 12461 h 263473"/>
              <a:gd name="connsiteX3" fmla="*/ 489362 w 6143659"/>
              <a:gd name="connsiteY3" fmla="*/ 30391 h 263473"/>
              <a:gd name="connsiteX4" fmla="*/ 534185 w 6143659"/>
              <a:gd name="connsiteY4" fmla="*/ 263473 h 263473"/>
              <a:gd name="connsiteX0" fmla="*/ 5330303 w 6171848"/>
              <a:gd name="connsiteY0" fmla="*/ 252607 h 270536"/>
              <a:gd name="connsiteX1" fmla="*/ 5843465 w 6171848"/>
              <a:gd name="connsiteY1" fmla="*/ 228701 h 270536"/>
              <a:gd name="connsiteX2" fmla="*/ 5724750 w 6171848"/>
              <a:gd name="connsiteY2" fmla="*/ 19524 h 270536"/>
              <a:gd name="connsiteX3" fmla="*/ 489362 w 6171848"/>
              <a:gd name="connsiteY3" fmla="*/ 37454 h 270536"/>
              <a:gd name="connsiteX4" fmla="*/ 534185 w 6171848"/>
              <a:gd name="connsiteY4" fmla="*/ 270536 h 270536"/>
              <a:gd name="connsiteX0" fmla="*/ 5330303 w 6171848"/>
              <a:gd name="connsiteY0" fmla="*/ 252607 h 270536"/>
              <a:gd name="connsiteX1" fmla="*/ 5843465 w 6171848"/>
              <a:gd name="connsiteY1" fmla="*/ 228701 h 270536"/>
              <a:gd name="connsiteX2" fmla="*/ 5724750 w 6171848"/>
              <a:gd name="connsiteY2" fmla="*/ 19524 h 270536"/>
              <a:gd name="connsiteX3" fmla="*/ 489362 w 6171848"/>
              <a:gd name="connsiteY3" fmla="*/ 37454 h 270536"/>
              <a:gd name="connsiteX4" fmla="*/ 534185 w 6171848"/>
              <a:gd name="connsiteY4" fmla="*/ 270536 h 270536"/>
              <a:gd name="connsiteX0" fmla="*/ 5330303 w 6015591"/>
              <a:gd name="connsiteY0" fmla="*/ 252607 h 270536"/>
              <a:gd name="connsiteX1" fmla="*/ 5724750 w 6015591"/>
              <a:gd name="connsiteY1" fmla="*/ 19524 h 270536"/>
              <a:gd name="connsiteX2" fmla="*/ 489362 w 6015591"/>
              <a:gd name="connsiteY2" fmla="*/ 37454 h 270536"/>
              <a:gd name="connsiteX3" fmla="*/ 534185 w 6015591"/>
              <a:gd name="connsiteY3" fmla="*/ 270536 h 270536"/>
              <a:gd name="connsiteX0" fmla="*/ 5330303 w 5724789"/>
              <a:gd name="connsiteY0" fmla="*/ 348191 h 366120"/>
              <a:gd name="connsiteX1" fmla="*/ 5724750 w 5724789"/>
              <a:gd name="connsiteY1" fmla="*/ 115108 h 366120"/>
              <a:gd name="connsiteX2" fmla="*/ 489362 w 5724789"/>
              <a:gd name="connsiteY2" fmla="*/ 133038 h 366120"/>
              <a:gd name="connsiteX3" fmla="*/ 534185 w 5724789"/>
              <a:gd name="connsiteY3" fmla="*/ 366120 h 366120"/>
              <a:gd name="connsiteX0" fmla="*/ 5330303 w 5752498"/>
              <a:gd name="connsiteY0" fmla="*/ 322337 h 340266"/>
              <a:gd name="connsiteX1" fmla="*/ 5752459 w 5752498"/>
              <a:gd name="connsiteY1" fmla="*/ 126199 h 340266"/>
              <a:gd name="connsiteX2" fmla="*/ 489362 w 5752498"/>
              <a:gd name="connsiteY2" fmla="*/ 107184 h 340266"/>
              <a:gd name="connsiteX3" fmla="*/ 534185 w 5752498"/>
              <a:gd name="connsiteY3" fmla="*/ 340266 h 340266"/>
              <a:gd name="connsiteX0" fmla="*/ 5330303 w 5760050"/>
              <a:gd name="connsiteY0" fmla="*/ 270637 h 288566"/>
              <a:gd name="connsiteX1" fmla="*/ 5752459 w 5760050"/>
              <a:gd name="connsiteY1" fmla="*/ 74499 h 288566"/>
              <a:gd name="connsiteX2" fmla="*/ 489362 w 5760050"/>
              <a:gd name="connsiteY2" fmla="*/ 55484 h 288566"/>
              <a:gd name="connsiteX3" fmla="*/ 534185 w 5760050"/>
              <a:gd name="connsiteY3" fmla="*/ 288566 h 288566"/>
              <a:gd name="connsiteX0" fmla="*/ 5330303 w 5766888"/>
              <a:gd name="connsiteY0" fmla="*/ 270637 h 288566"/>
              <a:gd name="connsiteX1" fmla="*/ 5752459 w 5766888"/>
              <a:gd name="connsiteY1" fmla="*/ 74499 h 288566"/>
              <a:gd name="connsiteX2" fmla="*/ 489362 w 5766888"/>
              <a:gd name="connsiteY2" fmla="*/ 55484 h 288566"/>
              <a:gd name="connsiteX3" fmla="*/ 534185 w 5766888"/>
              <a:gd name="connsiteY3" fmla="*/ 288566 h 288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6888" h="288566">
                <a:moveTo>
                  <a:pt x="5330303" y="270637"/>
                </a:moveTo>
                <a:cubicBezTo>
                  <a:pt x="5643388" y="240550"/>
                  <a:pt x="5820372" y="202722"/>
                  <a:pt x="5752459" y="74499"/>
                </a:cubicBezTo>
                <a:cubicBezTo>
                  <a:pt x="5684546" y="-53724"/>
                  <a:pt x="1354456" y="13649"/>
                  <a:pt x="489362" y="55484"/>
                </a:cubicBezTo>
                <a:cubicBezTo>
                  <a:pt x="-375732" y="97319"/>
                  <a:pt x="79226" y="192942"/>
                  <a:pt x="534185" y="288566"/>
                </a:cubicBezTo>
              </a:path>
            </a:pathLst>
          </a:custGeom>
          <a:noFill/>
          <a:ln w="25400"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702967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626BF-73FC-4C0C-8F59-C7C8868E0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53436" cy="1325563"/>
          </a:xfrm>
        </p:spPr>
        <p:txBody>
          <a:bodyPr>
            <a:normAutofit/>
          </a:bodyPr>
          <a:lstStyle/>
          <a:p>
            <a:r>
              <a:rPr lang="en-US" sz="3600" dirty="0"/>
              <a:t>Component A can send events to component 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8E878-F99A-4268-BC21-585C407AD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9418"/>
            <a:ext cx="10515600" cy="21611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 has interface “</a:t>
            </a:r>
            <a:r>
              <a:rPr lang="en-US" dirty="0" err="1"/>
              <a:t>rpc</a:t>
            </a:r>
            <a:r>
              <a:rPr lang="en-US" dirty="0"/>
              <a:t> call(Empty) returning (</a:t>
            </a:r>
            <a:r>
              <a:rPr lang="en-US" b="1" dirty="0"/>
              <a:t>stream</a:t>
            </a:r>
            <a:r>
              <a:rPr lang="en-US" dirty="0"/>
              <a:t> Event);”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E.g., A is a </a:t>
            </a:r>
            <a:r>
              <a:rPr lang="en-US" dirty="0" err="1"/>
              <a:t>databroker</a:t>
            </a:r>
            <a:r>
              <a:rPr lang="en-US" dirty="0"/>
              <a:t> and Event is a dataset to process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E.g., A is a GUI and Event is the data submitted in a form</a:t>
            </a:r>
          </a:p>
          <a:p>
            <a:pPr>
              <a:lnSpc>
                <a:spcPct val="100000"/>
              </a:lnSpc>
            </a:pPr>
            <a:r>
              <a:rPr lang="en-US" dirty="0"/>
              <a:t>B is the start of a processing pipeline/application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B674EAE-2CE6-42F3-8C08-2FD1D32512C7}"/>
              </a:ext>
            </a:extLst>
          </p:cNvPr>
          <p:cNvCxnSpPr>
            <a:cxnSpLocks/>
            <a:stCxn id="15" idx="6"/>
            <a:endCxn id="19" idx="2"/>
          </p:cNvCxnSpPr>
          <p:nvPr/>
        </p:nvCxnSpPr>
        <p:spPr>
          <a:xfrm>
            <a:off x="4185957" y="1970711"/>
            <a:ext cx="96034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D707A50-AF9B-4428-AB64-A3862EFA8A1D}"/>
              </a:ext>
            </a:extLst>
          </p:cNvPr>
          <p:cNvSpPr txBox="1"/>
          <p:nvPr/>
        </p:nvSpPr>
        <p:spPr>
          <a:xfrm>
            <a:off x="3980894" y="1530525"/>
            <a:ext cx="1358150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/>
              <a:t>Event</a:t>
            </a:r>
          </a:p>
          <a:p>
            <a:pPr algn="ctr">
              <a:lnSpc>
                <a:spcPct val="150000"/>
              </a:lnSpc>
            </a:pPr>
            <a:r>
              <a:rPr lang="en-US" dirty="0"/>
              <a:t>(e.g., Image)</a:t>
            </a:r>
            <a:endParaRPr lang="en-AT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E60233-666B-4AF0-B995-A037F1D32AD0}"/>
              </a:ext>
            </a:extLst>
          </p:cNvPr>
          <p:cNvSpPr/>
          <p:nvPr/>
        </p:nvSpPr>
        <p:spPr>
          <a:xfrm>
            <a:off x="1389529" y="1672027"/>
            <a:ext cx="1696012" cy="597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Component A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03BD00B-8589-403D-B293-D8734FE8826E}"/>
              </a:ext>
            </a:extLst>
          </p:cNvPr>
          <p:cNvSpPr/>
          <p:nvPr/>
        </p:nvSpPr>
        <p:spPr>
          <a:xfrm>
            <a:off x="3085541" y="1672027"/>
            <a:ext cx="1100416" cy="59736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stream</a:t>
            </a:r>
          </a:p>
          <a:p>
            <a:pPr algn="ctr"/>
            <a:r>
              <a:rPr lang="en-US" sz="1400" dirty="0"/>
              <a:t>output</a:t>
            </a:r>
            <a:endParaRPr lang="en-AT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CF82A8-F5D8-4809-97DB-1AF33C290E07}"/>
              </a:ext>
            </a:extLst>
          </p:cNvPr>
          <p:cNvSpPr/>
          <p:nvPr/>
        </p:nvSpPr>
        <p:spPr>
          <a:xfrm>
            <a:off x="6492131" y="1672027"/>
            <a:ext cx="1989607" cy="597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Component 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0AB924C-A97A-49F4-9111-1960CB5F1B34}"/>
              </a:ext>
            </a:extLst>
          </p:cNvPr>
          <p:cNvSpPr/>
          <p:nvPr/>
        </p:nvSpPr>
        <p:spPr>
          <a:xfrm>
            <a:off x="5146305" y="1672027"/>
            <a:ext cx="1358151" cy="5973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stream input</a:t>
            </a:r>
            <a:endParaRPr lang="en-AT" sz="1400" dirty="0">
              <a:solidFill>
                <a:schemeClr val="tx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C94500-3B9A-4793-9CB3-6109F70E6A70}"/>
              </a:ext>
            </a:extLst>
          </p:cNvPr>
          <p:cNvSpPr/>
          <p:nvPr/>
        </p:nvSpPr>
        <p:spPr>
          <a:xfrm>
            <a:off x="8481738" y="1672027"/>
            <a:ext cx="1345825" cy="59736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output</a:t>
            </a:r>
            <a:endParaRPr lang="en-AT" sz="1400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33820D1-E0BF-4664-AAE6-CEE313A7D0CE}"/>
              </a:ext>
            </a:extLst>
          </p:cNvPr>
          <p:cNvCxnSpPr>
            <a:cxnSpLocks/>
            <a:stCxn id="20" idx="6"/>
          </p:cNvCxnSpPr>
          <p:nvPr/>
        </p:nvCxnSpPr>
        <p:spPr>
          <a:xfrm>
            <a:off x="9827563" y="1970711"/>
            <a:ext cx="762833" cy="0"/>
          </a:xfrm>
          <a:prstGeom prst="straightConnector1">
            <a:avLst/>
          </a:prstGeom>
          <a:ln>
            <a:prstDash val="sysDot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90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626BF-73FC-4C0C-8F59-C7C8868E0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Component A can use component B as “submodule”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8E878-F99A-4268-BC21-585C407AD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56964"/>
            <a:ext cx="10515600" cy="33889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B has “</a:t>
            </a:r>
            <a:r>
              <a:rPr lang="en-US" dirty="0" err="1"/>
              <a:t>rpc</a:t>
            </a:r>
            <a:r>
              <a:rPr lang="en-US" dirty="0"/>
              <a:t> call(Request) returning (Response);”</a:t>
            </a:r>
            <a:br>
              <a:rPr lang="en-US" dirty="0"/>
            </a:br>
            <a:r>
              <a:rPr lang="en-US" sz="2400" dirty="0"/>
              <a:t>(stream for input or output is possible)</a:t>
            </a:r>
          </a:p>
          <a:p>
            <a:pPr>
              <a:lnSpc>
                <a:spcPct val="100000"/>
              </a:lnSpc>
            </a:pPr>
            <a:r>
              <a:rPr lang="en-US" dirty="0"/>
              <a:t>A has “</a:t>
            </a:r>
            <a:r>
              <a:rPr lang="en-US" dirty="0" err="1"/>
              <a:t>rpc</a:t>
            </a:r>
            <a:r>
              <a:rPr lang="en-US" dirty="0"/>
              <a:t> </a:t>
            </a:r>
            <a:r>
              <a:rPr lang="en-US" dirty="0" err="1"/>
              <a:t>performRequest</a:t>
            </a:r>
            <a:r>
              <a:rPr lang="en-US" dirty="0"/>
              <a:t>(Empty) returning (</a:t>
            </a:r>
            <a:r>
              <a:rPr lang="en-US" b="1" dirty="0"/>
              <a:t>stream</a:t>
            </a:r>
            <a:r>
              <a:rPr lang="en-US" dirty="0"/>
              <a:t> Request);”</a:t>
            </a:r>
          </a:p>
          <a:p>
            <a:pPr>
              <a:lnSpc>
                <a:spcPct val="100000"/>
              </a:lnSpc>
            </a:pPr>
            <a:r>
              <a:rPr lang="en-US" dirty="0"/>
              <a:t>A has “</a:t>
            </a:r>
            <a:r>
              <a:rPr lang="en-US" dirty="0" err="1"/>
              <a:t>rpc</a:t>
            </a:r>
            <a:r>
              <a:rPr lang="en-US" dirty="0"/>
              <a:t> </a:t>
            </a:r>
            <a:r>
              <a:rPr lang="en-US" dirty="0" err="1"/>
              <a:t>processResult</a:t>
            </a:r>
            <a:r>
              <a:rPr lang="en-US" dirty="0"/>
              <a:t>(</a:t>
            </a:r>
            <a:r>
              <a:rPr lang="en-US" b="1" dirty="0"/>
              <a:t>stream</a:t>
            </a:r>
            <a:r>
              <a:rPr lang="en-US" dirty="0"/>
              <a:t> Response) returning (Empty);”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68F15DE-A504-49E0-A19F-140918BBB60E}"/>
              </a:ext>
            </a:extLst>
          </p:cNvPr>
          <p:cNvGrpSpPr/>
          <p:nvPr/>
        </p:nvGrpSpPr>
        <p:grpSpPr>
          <a:xfrm>
            <a:off x="1389529" y="1420380"/>
            <a:ext cx="8596031" cy="1326268"/>
            <a:chOff x="1855694" y="1321768"/>
            <a:chExt cx="8596031" cy="1326268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EB674EAE-2CE6-42F3-8C08-2FD1D32512C7}"/>
                </a:ext>
              </a:extLst>
            </p:cNvPr>
            <p:cNvCxnSpPr>
              <a:cxnSpLocks/>
              <a:stCxn id="15" idx="6"/>
              <a:endCxn id="19" idx="2"/>
            </p:cNvCxnSpPr>
            <p:nvPr/>
          </p:nvCxnSpPr>
          <p:spPr>
            <a:xfrm>
              <a:off x="4652122" y="1705847"/>
              <a:ext cx="2563346" cy="3062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459566D-D654-45F3-B595-922BACE387C6}"/>
                </a:ext>
              </a:extLst>
            </p:cNvPr>
            <p:cNvCxnSpPr>
              <a:cxnSpLocks/>
              <a:stCxn id="20" idx="2"/>
              <a:endCxn id="13" idx="6"/>
            </p:cNvCxnSpPr>
            <p:nvPr/>
          </p:nvCxnSpPr>
          <p:spPr>
            <a:xfrm flipH="1" flipV="1">
              <a:off x="4652123" y="2329175"/>
              <a:ext cx="2563345" cy="2017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F907FAA-5CD6-474E-BDD9-F7A7216FA50C}"/>
                </a:ext>
              </a:extLst>
            </p:cNvPr>
            <p:cNvSpPr txBox="1"/>
            <p:nvPr/>
          </p:nvSpPr>
          <p:spPr>
            <a:xfrm>
              <a:off x="5325036" y="1987453"/>
              <a:ext cx="1100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Response</a:t>
              </a:r>
              <a:endParaRPr lang="en-AT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D707A50-AF9B-4428-AB64-A3862EFA8A1D}"/>
                </a:ext>
              </a:extLst>
            </p:cNvPr>
            <p:cNvSpPr txBox="1"/>
            <p:nvPr/>
          </p:nvSpPr>
          <p:spPr>
            <a:xfrm>
              <a:off x="5383587" y="1321768"/>
              <a:ext cx="11004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Request</a:t>
              </a:r>
              <a:endParaRPr lang="en-AT" dirty="0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8977B80-FBC8-4626-A2B7-0D73572D7142}"/>
                </a:ext>
              </a:extLst>
            </p:cNvPr>
            <p:cNvGrpSpPr/>
            <p:nvPr/>
          </p:nvGrpSpPr>
          <p:grpSpPr>
            <a:xfrm>
              <a:off x="1855694" y="1407163"/>
              <a:ext cx="2796429" cy="1220695"/>
              <a:chOff x="1855694" y="1407163"/>
              <a:chExt cx="2796429" cy="1220695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9E60233-666B-4AF0-B995-A037F1D32AD0}"/>
                  </a:ext>
                </a:extLst>
              </p:cNvPr>
              <p:cNvSpPr/>
              <p:nvPr/>
            </p:nvSpPr>
            <p:spPr>
              <a:xfrm>
                <a:off x="1855694" y="1407163"/>
                <a:ext cx="1696012" cy="11965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Component A</a:t>
                </a:r>
              </a:p>
              <a:p>
                <a:pPr algn="ctr"/>
                <a:r>
                  <a:rPr lang="en-US" dirty="0"/>
                  <a:t>(“caller”)</a:t>
                </a:r>
                <a:endParaRPr lang="en-AT" dirty="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5CA703B-1DAA-4DFC-BB98-34394CB72ED7}"/>
                  </a:ext>
                </a:extLst>
              </p:cNvPr>
              <p:cNvSpPr/>
              <p:nvPr/>
            </p:nvSpPr>
            <p:spPr>
              <a:xfrm>
                <a:off x="3551707" y="2030491"/>
                <a:ext cx="1100416" cy="5973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stream</a:t>
                </a:r>
              </a:p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input</a:t>
                </a:r>
                <a:endParaRPr lang="en-AT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403BD00B-8589-403D-B293-D8734FE8826E}"/>
                  </a:ext>
                </a:extLst>
              </p:cNvPr>
              <p:cNvSpPr/>
              <p:nvPr/>
            </p:nvSpPr>
            <p:spPr>
              <a:xfrm>
                <a:off x="3551706" y="1407163"/>
                <a:ext cx="1100416" cy="59736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stream</a:t>
                </a:r>
              </a:p>
              <a:p>
                <a:pPr algn="ctr"/>
                <a:r>
                  <a:rPr lang="en-US" sz="1400" dirty="0"/>
                  <a:t>output</a:t>
                </a:r>
                <a:endParaRPr lang="en-AT" sz="1400" dirty="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1CE12E8-4981-4115-9D3F-8769AA1022D8}"/>
                </a:ext>
              </a:extLst>
            </p:cNvPr>
            <p:cNvGrpSpPr/>
            <p:nvPr/>
          </p:nvGrpSpPr>
          <p:grpSpPr>
            <a:xfrm>
              <a:off x="7215468" y="1437785"/>
              <a:ext cx="3236257" cy="1210251"/>
              <a:chOff x="7215468" y="1437785"/>
              <a:chExt cx="3236257" cy="1210251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3CF82A8-F5D8-4809-97DB-1AF33C290E07}"/>
                  </a:ext>
                </a:extLst>
              </p:cNvPr>
              <p:cNvSpPr/>
              <p:nvPr/>
            </p:nvSpPr>
            <p:spPr>
              <a:xfrm>
                <a:off x="8561294" y="1437785"/>
                <a:ext cx="1890431" cy="11521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Component B</a:t>
                </a:r>
              </a:p>
              <a:p>
                <a:pPr algn="ctr"/>
                <a:r>
                  <a:rPr lang="en-US" dirty="0"/>
                  <a:t>(“submodule”)</a:t>
                </a:r>
                <a:endParaRPr lang="en-AT" dirty="0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E0AB924C-A97A-49F4-9111-1960CB5F1B34}"/>
                  </a:ext>
                </a:extLst>
              </p:cNvPr>
              <p:cNvSpPr/>
              <p:nvPr/>
            </p:nvSpPr>
            <p:spPr>
              <a:xfrm>
                <a:off x="7215468" y="1437785"/>
                <a:ext cx="1358151" cy="5973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input</a:t>
                </a:r>
                <a:br>
                  <a:rPr lang="en-US" sz="1400" dirty="0">
                    <a:solidFill>
                      <a:schemeClr val="tx1"/>
                    </a:solidFill>
                  </a:rPr>
                </a:br>
                <a:r>
                  <a:rPr lang="en-US" sz="1400" dirty="0">
                    <a:solidFill>
                      <a:schemeClr val="tx1"/>
                    </a:solidFill>
                  </a:rPr>
                  <a:t>(any type)</a:t>
                </a:r>
                <a:endParaRPr lang="en-AT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AAC94500-3B9A-4793-9CB3-6109F70E6A70}"/>
                  </a:ext>
                </a:extLst>
              </p:cNvPr>
              <p:cNvSpPr/>
              <p:nvPr/>
            </p:nvSpPr>
            <p:spPr>
              <a:xfrm>
                <a:off x="7215468" y="2050669"/>
                <a:ext cx="1345825" cy="59736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output</a:t>
                </a:r>
                <a:br>
                  <a:rPr lang="en-US" sz="1400" dirty="0">
                    <a:solidFill>
                      <a:schemeClr val="bg1"/>
                    </a:solidFill>
                  </a:rPr>
                </a:br>
                <a:r>
                  <a:rPr lang="en-US" sz="1400" dirty="0">
                    <a:solidFill>
                      <a:schemeClr val="bg1"/>
                    </a:solidFill>
                  </a:rPr>
                  <a:t>(any type)</a:t>
                </a:r>
                <a:endParaRPr lang="en-AT" sz="1400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CC89853-F342-4BF7-BA89-731987A0DECE}"/>
              </a:ext>
            </a:extLst>
          </p:cNvPr>
          <p:cNvCxnSpPr>
            <a:cxnSpLocks/>
          </p:cNvCxnSpPr>
          <p:nvPr/>
        </p:nvCxnSpPr>
        <p:spPr>
          <a:xfrm>
            <a:off x="714638" y="1664583"/>
            <a:ext cx="559768" cy="2797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3113C6C-E8B3-4BB3-91BA-996211F15457}"/>
              </a:ext>
            </a:extLst>
          </p:cNvPr>
          <p:cNvCxnSpPr>
            <a:cxnSpLocks/>
          </p:cNvCxnSpPr>
          <p:nvPr/>
        </p:nvCxnSpPr>
        <p:spPr>
          <a:xfrm flipH="1">
            <a:off x="714638" y="2276979"/>
            <a:ext cx="559768" cy="2623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020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6CF43-A9BA-409A-88F2-DC37AE9F8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“Reasoner” Interactions are possible</a:t>
            </a:r>
            <a:endParaRPr lang="en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B8C12-DC47-4D54-A1CF-EBA4BDDED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E.g., interacting with a SAT Solver</a:t>
            </a:r>
          </a:p>
          <a:p>
            <a:pPr lvl="1"/>
            <a:r>
              <a:rPr lang="en-US" dirty="0"/>
              <a:t>Stream in “add clause/</a:t>
            </a:r>
            <a:r>
              <a:rPr lang="en-US" dirty="0" err="1"/>
              <a:t>nogood</a:t>
            </a:r>
            <a:r>
              <a:rPr lang="en-US" dirty="0"/>
              <a:t>” until the instance is fully constructed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Stream in “find next solution”  stream out solution or UNSAT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Possibly stream in additional clauses to constrain the instance more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C15E548-98E3-4F25-B156-68197AEB3567}"/>
              </a:ext>
            </a:extLst>
          </p:cNvPr>
          <p:cNvCxnSpPr>
            <a:cxnSpLocks/>
            <a:stCxn id="16" idx="6"/>
            <a:endCxn id="12" idx="2"/>
          </p:cNvCxnSpPr>
          <p:nvPr/>
        </p:nvCxnSpPr>
        <p:spPr>
          <a:xfrm>
            <a:off x="4284569" y="4520764"/>
            <a:ext cx="2563346" cy="306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64DDC6B-4B46-42DF-8304-6C603B806FEC}"/>
              </a:ext>
            </a:extLst>
          </p:cNvPr>
          <p:cNvCxnSpPr>
            <a:cxnSpLocks/>
            <a:stCxn id="13" idx="2"/>
            <a:endCxn id="15" idx="6"/>
          </p:cNvCxnSpPr>
          <p:nvPr/>
        </p:nvCxnSpPr>
        <p:spPr>
          <a:xfrm flipH="1" flipV="1">
            <a:off x="4284570" y="5144092"/>
            <a:ext cx="2563345" cy="201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A21F049-AF33-4F70-A518-8817A8D392E0}"/>
              </a:ext>
            </a:extLst>
          </p:cNvPr>
          <p:cNvSpPr txBox="1"/>
          <p:nvPr/>
        </p:nvSpPr>
        <p:spPr>
          <a:xfrm>
            <a:off x="4334155" y="5258109"/>
            <a:ext cx="2513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Solutions/UNSAT/Cores</a:t>
            </a:r>
            <a:endParaRPr lang="en-AT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035141-C9E6-40A5-95FA-F9F321B60A3A}"/>
              </a:ext>
            </a:extLst>
          </p:cNvPr>
          <p:cNvSpPr txBox="1"/>
          <p:nvPr/>
        </p:nvSpPr>
        <p:spPr>
          <a:xfrm>
            <a:off x="4579565" y="4136685"/>
            <a:ext cx="2142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Commands/Queries</a:t>
            </a:r>
            <a:endParaRPr lang="en-AT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768C528-4E67-4E05-BB9A-608F49481465}"/>
              </a:ext>
            </a:extLst>
          </p:cNvPr>
          <p:cNvGrpSpPr/>
          <p:nvPr/>
        </p:nvGrpSpPr>
        <p:grpSpPr>
          <a:xfrm>
            <a:off x="1488141" y="4222080"/>
            <a:ext cx="2796429" cy="1220695"/>
            <a:chOff x="1855694" y="1407163"/>
            <a:chExt cx="2796429" cy="122069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D2E6109-8F0B-4101-9D1A-60B4F22AAF94}"/>
                </a:ext>
              </a:extLst>
            </p:cNvPr>
            <p:cNvSpPr/>
            <p:nvPr/>
          </p:nvSpPr>
          <p:spPr>
            <a:xfrm>
              <a:off x="1855694" y="1407163"/>
              <a:ext cx="1696012" cy="11965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Caller</a:t>
              </a:r>
              <a:endParaRPr lang="en-AT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C43B056-6801-4F95-BD7F-25EE77F0C59A}"/>
                </a:ext>
              </a:extLst>
            </p:cNvPr>
            <p:cNvSpPr/>
            <p:nvPr/>
          </p:nvSpPr>
          <p:spPr>
            <a:xfrm>
              <a:off x="3551707" y="2030491"/>
              <a:ext cx="1100416" cy="59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stream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input</a:t>
              </a:r>
              <a:endParaRPr lang="en-AT" sz="1400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DD05F14-47D0-4A6C-83BB-7398928419BC}"/>
                </a:ext>
              </a:extLst>
            </p:cNvPr>
            <p:cNvSpPr/>
            <p:nvPr/>
          </p:nvSpPr>
          <p:spPr>
            <a:xfrm>
              <a:off x="3551706" y="1407163"/>
              <a:ext cx="1100416" cy="59736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stream</a:t>
              </a:r>
            </a:p>
            <a:p>
              <a:pPr algn="ctr"/>
              <a:r>
                <a:rPr lang="en-US" sz="1400" dirty="0"/>
                <a:t>output</a:t>
              </a:r>
              <a:endParaRPr lang="en-AT" sz="1400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9AC899B-771D-4005-813D-170B85D98330}"/>
              </a:ext>
            </a:extLst>
          </p:cNvPr>
          <p:cNvGrpSpPr/>
          <p:nvPr/>
        </p:nvGrpSpPr>
        <p:grpSpPr>
          <a:xfrm>
            <a:off x="6847915" y="4252702"/>
            <a:ext cx="3236257" cy="1210251"/>
            <a:chOff x="7215468" y="1437785"/>
            <a:chExt cx="3236257" cy="1210251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783C5E2-84D7-4B7A-8433-50B3DBC2068C}"/>
                </a:ext>
              </a:extLst>
            </p:cNvPr>
            <p:cNvSpPr/>
            <p:nvPr/>
          </p:nvSpPr>
          <p:spPr>
            <a:xfrm>
              <a:off x="8561294" y="1437785"/>
              <a:ext cx="1890431" cy="11521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SAT Solver</a:t>
              </a:r>
              <a:endParaRPr lang="en-AT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F4667A3-7A69-4A5A-8262-46BD49B6E117}"/>
                </a:ext>
              </a:extLst>
            </p:cNvPr>
            <p:cNvSpPr/>
            <p:nvPr/>
          </p:nvSpPr>
          <p:spPr>
            <a:xfrm>
              <a:off x="7215468" y="1437785"/>
              <a:ext cx="1358151" cy="59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Input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(stream)</a:t>
              </a:r>
              <a:endParaRPr lang="en-AT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42CD668-B87A-4F3A-A072-C1268B51C074}"/>
                </a:ext>
              </a:extLst>
            </p:cNvPr>
            <p:cNvSpPr/>
            <p:nvPr/>
          </p:nvSpPr>
          <p:spPr>
            <a:xfrm>
              <a:off x="7215468" y="2050669"/>
              <a:ext cx="1345825" cy="59736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output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r>
                <a:rPr lang="en-US" sz="1400" dirty="0">
                  <a:solidFill>
                    <a:schemeClr val="bg1"/>
                  </a:solidFill>
                </a:rPr>
                <a:t>(stream)</a:t>
              </a:r>
              <a:endParaRPr lang="en-AT" sz="1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6FA08E-435C-476A-B801-CFD2E92E04B6}"/>
              </a:ext>
            </a:extLst>
          </p:cNvPr>
          <p:cNvCxnSpPr>
            <a:cxnSpLocks/>
          </p:cNvCxnSpPr>
          <p:nvPr/>
        </p:nvCxnSpPr>
        <p:spPr>
          <a:xfrm>
            <a:off x="838199" y="4410635"/>
            <a:ext cx="559768" cy="2797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225D7B8-A89E-4273-AACD-A7D77A88858B}"/>
              </a:ext>
            </a:extLst>
          </p:cNvPr>
          <p:cNvCxnSpPr>
            <a:cxnSpLocks/>
          </p:cNvCxnSpPr>
          <p:nvPr/>
        </p:nvCxnSpPr>
        <p:spPr>
          <a:xfrm flipH="1">
            <a:off x="838199" y="5023031"/>
            <a:ext cx="559768" cy="2623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604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0A789-9FB8-4168-819C-B7B37377E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dirty="0"/>
              <a:t>Example with Source Code: Streaming Sudoku</a:t>
            </a:r>
            <a:endParaRPr lang="en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92B9B-7D1F-447D-997E-686C10CF8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71600"/>
            <a:ext cx="11040035" cy="5056094"/>
          </a:xfrm>
        </p:spPr>
        <p:txBody>
          <a:bodyPr>
            <a:normAutofit/>
          </a:bodyPr>
          <a:lstStyle/>
          <a:p>
            <a:r>
              <a:rPr lang="en-US" dirty="0"/>
              <a:t>GUI</a:t>
            </a:r>
          </a:p>
          <a:p>
            <a:pPr lvl="1"/>
            <a:r>
              <a:rPr lang="en-US" dirty="0"/>
              <a:t>has interface </a:t>
            </a:r>
            <a:r>
              <a:rPr lang="en-US" sz="1000" dirty="0">
                <a:hlinkClick r:id="rId2"/>
              </a:rPr>
              <a:t>https://github.com/peschue/ai4eu-sudoku/blob/streaming/gui/sudoku-gui.proto</a:t>
            </a:r>
            <a:r>
              <a:rPr lang="en-US" sz="1400" dirty="0"/>
              <a:t> </a:t>
            </a:r>
          </a:p>
          <a:p>
            <a:pPr lvl="1"/>
            <a:r>
              <a:rPr lang="en-US" dirty="0"/>
              <a:t>streams out events in one RPC: </a:t>
            </a:r>
            <a:r>
              <a:rPr lang="en-US" sz="1400" dirty="0">
                <a:hlinkClick r:id="rId3"/>
              </a:rPr>
              <a:t>https://github.com/peschue/ai4eu-sudoku/blob/streaming/gui/server.py#L44</a:t>
            </a:r>
            <a:r>
              <a:rPr lang="en-US" sz="1400" dirty="0"/>
              <a:t> </a:t>
            </a:r>
          </a:p>
          <a:p>
            <a:pPr lvl="1"/>
            <a:r>
              <a:rPr lang="en-US" dirty="0"/>
              <a:t>streams in results in another RPC: </a:t>
            </a:r>
            <a:r>
              <a:rPr lang="en-US" sz="1400" dirty="0">
                <a:hlinkClick r:id="rId4"/>
              </a:rPr>
              <a:t>https://github.com/peschue/ai4eu-sudoku/blob/streaming/gui/server.py#L63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internally has a </a:t>
            </a:r>
            <a:r>
              <a:rPr lang="en-US" dirty="0" err="1"/>
              <a:t>gRPC</a:t>
            </a:r>
            <a:r>
              <a:rPr lang="en-US" dirty="0"/>
              <a:t> server and a REST server and a jQuery-based web interface</a:t>
            </a:r>
          </a:p>
          <a:p>
            <a:r>
              <a:rPr lang="en-US" dirty="0"/>
              <a:t>Evaluator </a:t>
            </a:r>
            <a:r>
              <a:rPr lang="en-US" sz="1400" dirty="0">
                <a:hlinkClick r:id="rId5"/>
              </a:rPr>
              <a:t>https://github.com/peschue/ai4eu-sudoku/blob/streaming/evaluator/sudoku-design-evaluator.proto</a:t>
            </a:r>
            <a:r>
              <a:rPr lang="en-US" sz="1400" dirty="0"/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Calls ASP solver as a subcomponent via 2 stream RPCs:</a:t>
            </a:r>
            <a:br>
              <a:rPr lang="en-US" dirty="0"/>
            </a:br>
            <a:r>
              <a:rPr lang="en-US" sz="1600" dirty="0">
                <a:hlinkClick r:id="rId6"/>
              </a:rPr>
              <a:t>https://github.com/peschue/ai4eu-sudoku/blob/streaming/evaluator/server.py#L93</a:t>
            </a:r>
            <a:r>
              <a:rPr lang="en-US" sz="1600" dirty="0"/>
              <a:t> </a:t>
            </a:r>
            <a:br>
              <a:rPr lang="en-US" sz="1600" dirty="0"/>
            </a:br>
            <a:r>
              <a:rPr lang="en-US" sz="1600" dirty="0">
                <a:hlinkClick r:id="rId7"/>
              </a:rPr>
              <a:t>https://github.com/peschue/ai4eu-sudoku/blob/streaming/evaluator/server.py#L177</a:t>
            </a:r>
            <a:r>
              <a:rPr lang="en-US" sz="1600" dirty="0"/>
              <a:t> </a:t>
            </a:r>
            <a:br>
              <a:rPr lang="en-US" sz="1600" dirty="0"/>
            </a:br>
            <a:r>
              <a:rPr lang="en-US" sz="1600" dirty="0">
                <a:hlinkClick r:id="rId8"/>
              </a:rPr>
              <a:t>https://github.com/peschue/ai4eu-sudoku/blob/streaming/evaluator/server.py#L197</a:t>
            </a:r>
            <a:r>
              <a:rPr lang="en-US" sz="1600" dirty="0"/>
              <a:t> </a:t>
            </a:r>
          </a:p>
          <a:p>
            <a:r>
              <a:rPr lang="en-US" dirty="0"/>
              <a:t>ASP Solver (the generic component)</a:t>
            </a:r>
          </a:p>
          <a:p>
            <a:pPr lvl="1"/>
            <a:r>
              <a:rPr lang="en-US" dirty="0"/>
              <a:t>is still </a:t>
            </a:r>
            <a:r>
              <a:rPr lang="en-US" u="sng" dirty="0"/>
              <a:t>the same as in the non-stream version</a:t>
            </a:r>
            <a:endParaRPr lang="en-AT" u="sng" dirty="0"/>
          </a:p>
        </p:txBody>
      </p:sp>
    </p:spTree>
    <p:extLst>
      <p:ext uri="{BB962C8B-B14F-4D97-AF65-F5344CB8AC3E}">
        <p14:creationId xmlns:p14="http://schemas.microsoft.com/office/powerpoint/2010/main" val="2019809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A8123-7975-4A0F-8371-EFC61CDF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Topologies can be cyclic</a:t>
            </a:r>
            <a:endParaRPr lang="en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6EC52-52E8-4CF2-AD41-9FFF08ECA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612"/>
            <a:ext cx="10515600" cy="3687669"/>
          </a:xfrm>
        </p:spPr>
        <p:txBody>
          <a:bodyPr>
            <a:normAutofit/>
          </a:bodyPr>
          <a:lstStyle/>
          <a:p>
            <a:r>
              <a:rPr lang="en-US" dirty="0"/>
              <a:t>Example: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Simulator</a:t>
            </a:r>
          </a:p>
          <a:p>
            <a:pPr marL="914400" lvl="2" indent="0">
              <a:buNone/>
            </a:pPr>
            <a:r>
              <a:rPr lang="en-US" dirty="0" err="1">
                <a:highlight>
                  <a:srgbClr val="00FF00"/>
                </a:highlight>
              </a:rPr>
              <a:t>rpc</a:t>
            </a:r>
            <a:r>
              <a:rPr lang="en-US" dirty="0">
                <a:highlight>
                  <a:srgbClr val="00FF00"/>
                </a:highlight>
              </a:rPr>
              <a:t> </a:t>
            </a:r>
            <a:r>
              <a:rPr lang="en-US" dirty="0" err="1">
                <a:highlight>
                  <a:srgbClr val="00FF00"/>
                </a:highlight>
              </a:rPr>
              <a:t>simulatorOutput</a:t>
            </a:r>
            <a:r>
              <a:rPr lang="en-US" dirty="0">
                <a:highlight>
                  <a:srgbClr val="00FF00"/>
                </a:highlight>
              </a:rPr>
              <a:t>(Empty) returning (stream </a:t>
            </a:r>
            <a:r>
              <a:rPr lang="en-US" dirty="0" err="1">
                <a:highlight>
                  <a:srgbClr val="00FF00"/>
                </a:highlight>
              </a:rPr>
              <a:t>SensorData</a:t>
            </a:r>
            <a:r>
              <a:rPr lang="en-US" dirty="0">
                <a:highlight>
                  <a:srgbClr val="00FF00"/>
                </a:highlight>
              </a:rPr>
              <a:t>);</a:t>
            </a:r>
            <a:br>
              <a:rPr lang="en-US" dirty="0">
                <a:highlight>
                  <a:srgbClr val="00FF00"/>
                </a:highlight>
              </a:rPr>
            </a:br>
            <a:r>
              <a:rPr lang="en-US" dirty="0" err="1">
                <a:highlight>
                  <a:srgbClr val="00FF00"/>
                </a:highlight>
              </a:rPr>
              <a:t>rpc</a:t>
            </a:r>
            <a:r>
              <a:rPr lang="en-US" dirty="0">
                <a:highlight>
                  <a:srgbClr val="00FF00"/>
                </a:highlight>
              </a:rPr>
              <a:t> </a:t>
            </a:r>
            <a:r>
              <a:rPr lang="en-US" dirty="0" err="1">
                <a:highlight>
                  <a:srgbClr val="00FF00"/>
                </a:highlight>
              </a:rPr>
              <a:t>simulatorInput</a:t>
            </a:r>
            <a:r>
              <a:rPr lang="en-US" dirty="0">
                <a:highlight>
                  <a:srgbClr val="00FF00"/>
                </a:highlight>
              </a:rPr>
              <a:t>(stream Actuations) returning (Empty);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Controller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One actuation signal for each sensor input:</a:t>
            </a:r>
            <a:br>
              <a:rPr lang="en-US" dirty="0"/>
            </a:br>
            <a:r>
              <a:rPr lang="en-US" dirty="0" err="1">
                <a:highlight>
                  <a:srgbClr val="00FFFF"/>
                </a:highlight>
              </a:rPr>
              <a:t>rpc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singleShotController</a:t>
            </a:r>
            <a:r>
              <a:rPr lang="en-US" dirty="0">
                <a:highlight>
                  <a:srgbClr val="00FFFF"/>
                </a:highlight>
              </a:rPr>
              <a:t>(</a:t>
            </a:r>
            <a:r>
              <a:rPr lang="en-US" dirty="0" err="1">
                <a:highlight>
                  <a:srgbClr val="00FFFF"/>
                </a:highlight>
              </a:rPr>
              <a:t>SensorData</a:t>
            </a:r>
            <a:r>
              <a:rPr lang="en-US" dirty="0">
                <a:highlight>
                  <a:srgbClr val="00FFFF"/>
                </a:highlight>
              </a:rPr>
              <a:t>) returning (Actuations);</a:t>
            </a:r>
          </a:p>
          <a:p>
            <a:pPr lvl="2"/>
            <a:r>
              <a:rPr lang="en-US" dirty="0"/>
              <a:t>Observing sensor inputs and sometimes providing actuation signals:</a:t>
            </a:r>
            <a:br>
              <a:rPr lang="en-US" dirty="0"/>
            </a:br>
            <a:r>
              <a:rPr lang="en-US" dirty="0" err="1">
                <a:highlight>
                  <a:srgbClr val="FFFF00"/>
                </a:highlight>
              </a:rPr>
              <a:t>rpc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streamingController</a:t>
            </a:r>
            <a:r>
              <a:rPr lang="en-US" dirty="0">
                <a:highlight>
                  <a:srgbClr val="FFFF00"/>
                </a:highlight>
              </a:rPr>
              <a:t>(stream </a:t>
            </a:r>
            <a:r>
              <a:rPr lang="en-US" dirty="0" err="1">
                <a:highlight>
                  <a:srgbClr val="FFFF00"/>
                </a:highlight>
              </a:rPr>
              <a:t>SensorData</a:t>
            </a:r>
            <a:r>
              <a:rPr lang="en-US" dirty="0">
                <a:highlight>
                  <a:srgbClr val="FFFF00"/>
                </a:highlight>
              </a:rPr>
              <a:t>) returning (stream Actuations)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D0A14A1-BB54-4760-8394-1F8ED6B7988E}"/>
              </a:ext>
            </a:extLst>
          </p:cNvPr>
          <p:cNvGrpSpPr/>
          <p:nvPr/>
        </p:nvGrpSpPr>
        <p:grpSpPr>
          <a:xfrm>
            <a:off x="1219200" y="4979323"/>
            <a:ext cx="8596031" cy="1326312"/>
            <a:chOff x="1855694" y="1321724"/>
            <a:chExt cx="8596031" cy="1326312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A218C6CC-0378-4D8C-AE54-9359D143312C}"/>
                </a:ext>
              </a:extLst>
            </p:cNvPr>
            <p:cNvCxnSpPr>
              <a:cxnSpLocks/>
              <a:stCxn id="16" idx="6"/>
              <a:endCxn id="12" idx="2"/>
            </p:cNvCxnSpPr>
            <p:nvPr/>
          </p:nvCxnSpPr>
          <p:spPr>
            <a:xfrm>
              <a:off x="4652122" y="1705847"/>
              <a:ext cx="2563346" cy="3062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EE63354B-CDF5-40D7-95A1-E0CD3CFBC6EB}"/>
                </a:ext>
              </a:extLst>
            </p:cNvPr>
            <p:cNvCxnSpPr>
              <a:cxnSpLocks/>
              <a:stCxn id="13" idx="2"/>
              <a:endCxn id="15" idx="6"/>
            </p:cNvCxnSpPr>
            <p:nvPr/>
          </p:nvCxnSpPr>
          <p:spPr>
            <a:xfrm flipH="1" flipV="1">
              <a:off x="4652123" y="2329175"/>
              <a:ext cx="2563345" cy="2017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2B8DB58-9AFE-43A4-82DE-A580D6ACA177}"/>
                </a:ext>
              </a:extLst>
            </p:cNvPr>
            <p:cNvSpPr txBox="1"/>
            <p:nvPr/>
          </p:nvSpPr>
          <p:spPr>
            <a:xfrm>
              <a:off x="5186362" y="2004530"/>
              <a:ext cx="12371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Actuations</a:t>
              </a:r>
              <a:endParaRPr lang="en-AT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30040C3-7C38-4FE6-8824-29C4C50B818F}"/>
                </a:ext>
              </a:extLst>
            </p:cNvPr>
            <p:cNvSpPr txBox="1"/>
            <p:nvPr/>
          </p:nvSpPr>
          <p:spPr>
            <a:xfrm>
              <a:off x="5142098" y="1321724"/>
              <a:ext cx="13581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SensorData</a:t>
              </a:r>
              <a:endParaRPr lang="en-AT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CE88174-3607-4B6C-82A6-302D59EF01A5}"/>
                </a:ext>
              </a:extLst>
            </p:cNvPr>
            <p:cNvGrpSpPr/>
            <p:nvPr/>
          </p:nvGrpSpPr>
          <p:grpSpPr>
            <a:xfrm>
              <a:off x="1855694" y="1407163"/>
              <a:ext cx="2796429" cy="1220695"/>
              <a:chOff x="1855694" y="1407163"/>
              <a:chExt cx="2796429" cy="1220695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7EC6EB8-5EAE-475E-9D98-541AA54138CC}"/>
                  </a:ext>
                </a:extLst>
              </p:cNvPr>
              <p:cNvSpPr/>
              <p:nvPr/>
            </p:nvSpPr>
            <p:spPr>
              <a:xfrm>
                <a:off x="1855694" y="1407163"/>
                <a:ext cx="1696012" cy="11965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Simulator</a:t>
                </a:r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04CFABEB-052D-4FF0-9C20-97FAFDD0658A}"/>
                  </a:ext>
                </a:extLst>
              </p:cNvPr>
              <p:cNvSpPr/>
              <p:nvPr/>
            </p:nvSpPr>
            <p:spPr>
              <a:xfrm>
                <a:off x="3551707" y="2030491"/>
                <a:ext cx="1100416" cy="5973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stream</a:t>
                </a:r>
              </a:p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input</a:t>
                </a:r>
                <a:endParaRPr lang="en-AT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CC511801-0BFC-471D-9E54-0CBB0B3BD12D}"/>
                  </a:ext>
                </a:extLst>
              </p:cNvPr>
              <p:cNvSpPr/>
              <p:nvPr/>
            </p:nvSpPr>
            <p:spPr>
              <a:xfrm>
                <a:off x="3551706" y="1407163"/>
                <a:ext cx="1100416" cy="59736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stream</a:t>
                </a:r>
              </a:p>
              <a:p>
                <a:pPr algn="ctr"/>
                <a:r>
                  <a:rPr lang="en-US" sz="1400" dirty="0"/>
                  <a:t>output</a:t>
                </a:r>
                <a:endParaRPr lang="en-AT" sz="1400" dirty="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20C0A4C-5F26-4BB1-898E-AA7AB2B2EBB9}"/>
                </a:ext>
              </a:extLst>
            </p:cNvPr>
            <p:cNvGrpSpPr/>
            <p:nvPr/>
          </p:nvGrpSpPr>
          <p:grpSpPr>
            <a:xfrm>
              <a:off x="7215468" y="1437785"/>
              <a:ext cx="3236257" cy="1210251"/>
              <a:chOff x="7215468" y="1437785"/>
              <a:chExt cx="3236257" cy="1210251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ECD7928-EF0D-4D0A-99B1-D25870442A15}"/>
                  </a:ext>
                </a:extLst>
              </p:cNvPr>
              <p:cNvSpPr/>
              <p:nvPr/>
            </p:nvSpPr>
            <p:spPr>
              <a:xfrm>
                <a:off x="8561294" y="1437785"/>
                <a:ext cx="1890431" cy="11521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Controller</a:t>
                </a:r>
                <a:endParaRPr lang="en-AT" dirty="0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D54BF4BB-450D-4C54-A8EE-EB2215C27A72}"/>
                  </a:ext>
                </a:extLst>
              </p:cNvPr>
              <p:cNvSpPr/>
              <p:nvPr/>
            </p:nvSpPr>
            <p:spPr>
              <a:xfrm>
                <a:off x="7215468" y="1437785"/>
                <a:ext cx="1358151" cy="5973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input</a:t>
                </a:r>
                <a:endParaRPr lang="en-AT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74266ADA-719F-4D43-8CE1-B98D33652D78}"/>
                  </a:ext>
                </a:extLst>
              </p:cNvPr>
              <p:cNvSpPr/>
              <p:nvPr/>
            </p:nvSpPr>
            <p:spPr>
              <a:xfrm>
                <a:off x="7215468" y="2050669"/>
                <a:ext cx="1345825" cy="59736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output</a:t>
                </a:r>
                <a:endParaRPr lang="en-AT" sz="1400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4415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335D9BDA-5168-469B-827C-C5068F69E7D3}"/>
              </a:ext>
            </a:extLst>
          </p:cNvPr>
          <p:cNvSpPr/>
          <p:nvPr/>
        </p:nvSpPr>
        <p:spPr>
          <a:xfrm>
            <a:off x="5153891" y="5624847"/>
            <a:ext cx="2854036" cy="118191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                    Component B</a:t>
            </a:r>
            <a:endParaRPr lang="en-AT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AA8123-7975-4A0F-8371-EFC61CDF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create cycles</a:t>
            </a:r>
            <a:endParaRPr lang="en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6EC52-52E8-4CF2-AD41-9FFF08ECA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918" y="1074631"/>
            <a:ext cx="10402455" cy="3247164"/>
          </a:xfrm>
        </p:spPr>
        <p:txBody>
          <a:bodyPr>
            <a:normAutofit/>
          </a:bodyPr>
          <a:lstStyle/>
          <a:p>
            <a:pPr>
              <a:lnSpc>
                <a:spcPct val="210000"/>
              </a:lnSpc>
            </a:pPr>
            <a:r>
              <a:rPr lang="en-US" dirty="0"/>
              <a:t>Use </a:t>
            </a:r>
            <a:r>
              <a:rPr lang="en-US" b="1" dirty="0">
                <a:latin typeface="Consolas" panose="020B0609020204030204" pitchFamily="49" charset="0"/>
              </a:rPr>
              <a:t>Empty</a:t>
            </a:r>
            <a:r>
              <a:rPr lang="en-US" dirty="0"/>
              <a:t> input to </a:t>
            </a:r>
            <a:r>
              <a:rPr lang="en-US" u="sng" dirty="0"/>
              <a:t>initiate a computation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Component A: </a:t>
            </a:r>
            <a:r>
              <a:rPr lang="en-US" sz="1800" dirty="0" err="1">
                <a:highlight>
                  <a:srgbClr val="00FF00"/>
                </a:highlight>
                <a:latin typeface="Consolas" panose="020B0609020204030204" pitchFamily="49" charset="0"/>
              </a:rPr>
              <a:t>rpc</a:t>
            </a:r>
            <a:r>
              <a:rPr lang="en-US" sz="1800" dirty="0">
                <a:highlight>
                  <a:srgbClr val="00FF00"/>
                </a:highlight>
                <a:latin typeface="Consolas" panose="020B0609020204030204" pitchFamily="49" charset="0"/>
              </a:rPr>
              <a:t> function1a(</a:t>
            </a:r>
            <a:r>
              <a:rPr lang="en-US" sz="1800" b="1" dirty="0">
                <a:highlight>
                  <a:srgbClr val="00FF00"/>
                </a:highlight>
                <a:latin typeface="Consolas" panose="020B0609020204030204" pitchFamily="49" charset="0"/>
              </a:rPr>
              <a:t>Empty</a:t>
            </a:r>
            <a:r>
              <a:rPr lang="en-US" sz="1800" dirty="0">
                <a:highlight>
                  <a:srgbClr val="00FF00"/>
                </a:highlight>
                <a:latin typeface="Consolas" panose="020B0609020204030204" pitchFamily="49" charset="0"/>
              </a:rPr>
              <a:t>) returning (stream Output);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dirty="0"/>
              <a:t>Component A: </a:t>
            </a:r>
            <a:r>
              <a:rPr lang="en-US" sz="1800" dirty="0" err="1">
                <a:highlight>
                  <a:srgbClr val="00FF00"/>
                </a:highlight>
                <a:latin typeface="Consolas" panose="020B0609020204030204" pitchFamily="49" charset="0"/>
              </a:rPr>
              <a:t>rpc</a:t>
            </a:r>
            <a:r>
              <a:rPr lang="en-US" sz="1800" dirty="0">
                <a:highlight>
                  <a:srgbClr val="00FF00"/>
                </a:highlight>
                <a:latin typeface="Consolas" panose="020B0609020204030204" pitchFamily="49" charset="0"/>
              </a:rPr>
              <a:t> function1b(stream Input) returning (</a:t>
            </a:r>
            <a:r>
              <a:rPr lang="en-US" sz="1800" b="1" dirty="0">
                <a:highlight>
                  <a:srgbClr val="00FF00"/>
                </a:highlight>
                <a:latin typeface="Consolas" panose="020B0609020204030204" pitchFamily="49" charset="0"/>
              </a:rPr>
              <a:t>Empty)</a:t>
            </a:r>
            <a:r>
              <a:rPr lang="en-US" sz="1800" dirty="0">
                <a:highlight>
                  <a:srgbClr val="00FF00"/>
                </a:highlight>
                <a:latin typeface="Consolas" panose="020B06090202040302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/>
              <a:t>Component B: </a:t>
            </a:r>
            <a:r>
              <a:rPr lang="en-US" sz="1800" dirty="0" err="1">
                <a:highlight>
                  <a:srgbClr val="00FF00"/>
                </a:highlight>
                <a:latin typeface="Consolas" panose="020B0609020204030204" pitchFamily="49" charset="0"/>
              </a:rPr>
              <a:t>rpc</a:t>
            </a:r>
            <a:r>
              <a:rPr lang="en-US" sz="1800" dirty="0">
                <a:highlight>
                  <a:srgbClr val="00FF00"/>
                </a:highlight>
                <a:latin typeface="Consolas" panose="020B0609020204030204" pitchFamily="49" charset="0"/>
              </a:rPr>
              <a:t> function2(stream Output) returning (stream Input);</a:t>
            </a:r>
          </a:p>
          <a:p>
            <a:pPr lvl="1"/>
            <a:r>
              <a:rPr lang="en-US" dirty="0"/>
              <a:t>Remarks:</a:t>
            </a:r>
          </a:p>
          <a:p>
            <a:pPr lvl="2"/>
            <a:r>
              <a:rPr lang="en-US" dirty="0"/>
              <a:t>function2 could be implemented using 2 RPCs (like in Component A).</a:t>
            </a:r>
          </a:p>
          <a:p>
            <a:pPr lvl="2"/>
            <a:r>
              <a:rPr lang="en-US" dirty="0"/>
              <a:t>function2 could be without stream keyword (like the </a:t>
            </a:r>
            <a:r>
              <a:rPr lang="en-US" dirty="0" err="1"/>
              <a:t>SingleShotController</a:t>
            </a:r>
            <a:r>
              <a:rPr lang="en-US" dirty="0"/>
              <a:t>).</a:t>
            </a:r>
            <a:endParaRPr lang="en-AT" dirty="0"/>
          </a:p>
        </p:txBody>
      </p:sp>
      <p:sp>
        <p:nvSpPr>
          <p:cNvPr id="33" name="Arrow: Left 32">
            <a:extLst>
              <a:ext uri="{FF2B5EF4-FFF2-40B4-BE49-F238E27FC236}">
                <a16:creationId xmlns:a16="http://schemas.microsoft.com/office/drawing/2014/main" id="{BED1A0E5-8D45-437E-8290-170A8BD04585}"/>
              </a:ext>
            </a:extLst>
          </p:cNvPr>
          <p:cNvSpPr/>
          <p:nvPr/>
        </p:nvSpPr>
        <p:spPr>
          <a:xfrm>
            <a:off x="5828146" y="5829193"/>
            <a:ext cx="1295400" cy="8606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function2</a:t>
            </a:r>
            <a:endParaRPr lang="en-AT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3187398-6CD2-4712-96CA-6C2061F01D0C}"/>
              </a:ext>
            </a:extLst>
          </p:cNvPr>
          <p:cNvSpPr/>
          <p:nvPr/>
        </p:nvSpPr>
        <p:spPr>
          <a:xfrm>
            <a:off x="7123546" y="6061561"/>
            <a:ext cx="363697" cy="3799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 sz="1400" dirty="0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71345B4-EA3D-4369-B0AD-22BA91C8BC82}"/>
              </a:ext>
            </a:extLst>
          </p:cNvPr>
          <p:cNvSpPr/>
          <p:nvPr/>
        </p:nvSpPr>
        <p:spPr>
          <a:xfrm>
            <a:off x="5464449" y="6082762"/>
            <a:ext cx="363697" cy="3799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 sz="1400" dirty="0"/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BBD3BE17-803D-4D11-AE2E-99BFE5D5CF61}"/>
              </a:ext>
            </a:extLst>
          </p:cNvPr>
          <p:cNvCxnSpPr>
            <a:stCxn id="32" idx="6"/>
            <a:endCxn id="34" idx="6"/>
          </p:cNvCxnSpPr>
          <p:nvPr/>
        </p:nvCxnSpPr>
        <p:spPr>
          <a:xfrm flipH="1">
            <a:off x="7487243" y="4954987"/>
            <a:ext cx="1901200" cy="1296550"/>
          </a:xfrm>
          <a:prstGeom prst="bentConnector3">
            <a:avLst>
              <a:gd name="adj1" fmla="val -12024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4EDBE26-56A8-4AC9-B21D-7D9325D6927D}"/>
              </a:ext>
            </a:extLst>
          </p:cNvPr>
          <p:cNvGrpSpPr/>
          <p:nvPr/>
        </p:nvGrpSpPr>
        <p:grpSpPr>
          <a:xfrm>
            <a:off x="3223491" y="4326744"/>
            <a:ext cx="6751782" cy="1181919"/>
            <a:chOff x="3325091" y="4420183"/>
            <a:chExt cx="6751782" cy="1181919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01088AB-D388-419A-BAE8-22F7926E89DD}"/>
                </a:ext>
              </a:extLst>
            </p:cNvPr>
            <p:cNvSpPr/>
            <p:nvPr/>
          </p:nvSpPr>
          <p:spPr>
            <a:xfrm>
              <a:off x="3325091" y="4420183"/>
              <a:ext cx="6751782" cy="118191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/>
                <a:t>Component A</a:t>
              </a:r>
              <a:endParaRPr lang="en-AT" dirty="0"/>
            </a:p>
          </p:txBody>
        </p:sp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16BD9AE1-BA71-4E41-8EAB-DA2C3580D8D2}"/>
                </a:ext>
              </a:extLst>
            </p:cNvPr>
            <p:cNvSpPr/>
            <p:nvPr/>
          </p:nvSpPr>
          <p:spPr>
            <a:xfrm>
              <a:off x="7696756" y="4610158"/>
              <a:ext cx="1429590" cy="86061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function1a</a:t>
              </a:r>
              <a:endParaRPr lang="en-AT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E3C027B-29D8-4C7E-B4F8-3B1C2D6B3D35}"/>
                </a:ext>
              </a:extLst>
            </p:cNvPr>
            <p:cNvSpPr/>
            <p:nvPr/>
          </p:nvSpPr>
          <p:spPr>
            <a:xfrm>
              <a:off x="6751213" y="4845526"/>
              <a:ext cx="945543" cy="3799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Empty</a:t>
              </a:r>
              <a:endParaRPr lang="en-AT" sz="140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056D6FC-C3B3-44B7-9101-F072A91355E0}"/>
                </a:ext>
              </a:extLst>
            </p:cNvPr>
            <p:cNvSpPr/>
            <p:nvPr/>
          </p:nvSpPr>
          <p:spPr>
            <a:xfrm>
              <a:off x="9126346" y="4858450"/>
              <a:ext cx="363697" cy="37995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T" sz="1400" dirty="0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ED51028-91C1-4495-BA20-E3CFB133F8F7}"/>
                </a:ext>
              </a:extLst>
            </p:cNvPr>
            <p:cNvGrpSpPr/>
            <p:nvPr/>
          </p:nvGrpSpPr>
          <p:grpSpPr>
            <a:xfrm>
              <a:off x="3773487" y="4610158"/>
              <a:ext cx="2725969" cy="860612"/>
              <a:chOff x="4193309" y="4610158"/>
              <a:chExt cx="2725969" cy="860612"/>
            </a:xfrm>
          </p:grpSpPr>
          <p:sp>
            <p:nvSpPr>
              <p:cNvPr id="36" name="Arrow: Right 35">
                <a:extLst>
                  <a:ext uri="{FF2B5EF4-FFF2-40B4-BE49-F238E27FC236}">
                    <a16:creationId xmlns:a16="http://schemas.microsoft.com/office/drawing/2014/main" id="{574E6573-CC5A-495F-9679-FCB45763FBB8}"/>
                  </a:ext>
                </a:extLst>
              </p:cNvPr>
              <p:cNvSpPr/>
              <p:nvPr/>
            </p:nvSpPr>
            <p:spPr>
              <a:xfrm>
                <a:off x="4544145" y="4610158"/>
                <a:ext cx="1429590" cy="86061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function1b</a:t>
                </a:r>
                <a:endParaRPr lang="en-AT" dirty="0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C9AF4354-7F5D-4670-A178-09DCE14653F5}"/>
                  </a:ext>
                </a:extLst>
              </p:cNvPr>
              <p:cNvSpPr/>
              <p:nvPr/>
            </p:nvSpPr>
            <p:spPr>
              <a:xfrm>
                <a:off x="4193309" y="4845526"/>
                <a:ext cx="350836" cy="37995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T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9EC97448-47EB-47FC-A47F-8766A274B0F3}"/>
                  </a:ext>
                </a:extLst>
              </p:cNvPr>
              <p:cNvSpPr/>
              <p:nvPr/>
            </p:nvSpPr>
            <p:spPr>
              <a:xfrm>
                <a:off x="5973735" y="4858450"/>
                <a:ext cx="945543" cy="37995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Empty</a:t>
                </a:r>
                <a:endParaRPr lang="en-AT" sz="1400" dirty="0"/>
              </a:p>
            </p:txBody>
          </p:sp>
        </p:grpSp>
      </p:grp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F9D34910-7217-4FFD-892E-91DBB5DB485E}"/>
              </a:ext>
            </a:extLst>
          </p:cNvPr>
          <p:cNvCxnSpPr>
            <a:cxnSpLocks/>
            <a:stCxn id="35" idx="2"/>
            <a:endCxn id="37" idx="2"/>
          </p:cNvCxnSpPr>
          <p:nvPr/>
        </p:nvCxnSpPr>
        <p:spPr>
          <a:xfrm rot="10800000">
            <a:off x="3671887" y="4942064"/>
            <a:ext cx="1792562" cy="1330675"/>
          </a:xfrm>
          <a:prstGeom prst="bentConnector3">
            <a:avLst>
              <a:gd name="adj1" fmla="val 112753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026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A8123-7975-4A0F-8371-EFC61CDF1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517" y="245832"/>
            <a:ext cx="10515600" cy="1325563"/>
          </a:xfrm>
        </p:spPr>
        <p:txBody>
          <a:bodyPr/>
          <a:lstStyle/>
          <a:p>
            <a:r>
              <a:rPr lang="en-US" dirty="0"/>
              <a:t>Multiple Cycles are possible</a:t>
            </a:r>
            <a:endParaRPr lang="en-AT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218C6CC-0378-4D8C-AE54-9359D143312C}"/>
              </a:ext>
            </a:extLst>
          </p:cNvPr>
          <p:cNvCxnSpPr>
            <a:cxnSpLocks/>
            <a:stCxn id="33" idx="7"/>
            <a:endCxn id="42" idx="2"/>
          </p:cNvCxnSpPr>
          <p:nvPr/>
        </p:nvCxnSpPr>
        <p:spPr>
          <a:xfrm flipV="1">
            <a:off x="5420582" y="2244458"/>
            <a:ext cx="2059092" cy="13883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E63354B-CDF5-40D7-95A1-E0CD3CFBC6EB}"/>
              </a:ext>
            </a:extLst>
          </p:cNvPr>
          <p:cNvCxnSpPr>
            <a:cxnSpLocks/>
            <a:stCxn id="41" idx="2"/>
            <a:endCxn id="15" idx="6"/>
          </p:cNvCxnSpPr>
          <p:nvPr/>
        </p:nvCxnSpPr>
        <p:spPr>
          <a:xfrm flipH="1" flipV="1">
            <a:off x="3777733" y="1593192"/>
            <a:ext cx="3692044" cy="627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B8DB58-9AFE-43A4-82DE-A580D6ACA177}"/>
              </a:ext>
            </a:extLst>
          </p:cNvPr>
          <p:cNvSpPr txBox="1"/>
          <p:nvPr/>
        </p:nvSpPr>
        <p:spPr>
          <a:xfrm>
            <a:off x="4085173" y="1669098"/>
            <a:ext cx="3394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Actuations (</a:t>
            </a:r>
            <a:r>
              <a:rPr lang="en-US" i="1" u="sng" dirty="0"/>
              <a:t>controller frequency</a:t>
            </a:r>
            <a:r>
              <a:rPr lang="en-US" dirty="0"/>
              <a:t>)</a:t>
            </a:r>
            <a:endParaRPr lang="en-AT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0040C3-7C38-4FE6-8824-29C4C50B818F}"/>
              </a:ext>
            </a:extLst>
          </p:cNvPr>
          <p:cNvSpPr txBox="1"/>
          <p:nvPr/>
        </p:nvSpPr>
        <p:spPr>
          <a:xfrm>
            <a:off x="5671893" y="3061855"/>
            <a:ext cx="26592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Interpreted</a:t>
            </a:r>
          </a:p>
          <a:p>
            <a:pPr algn="ctr"/>
            <a:r>
              <a:rPr lang="en-US" dirty="0"/>
              <a:t>World State</a:t>
            </a:r>
            <a:br>
              <a:rPr lang="en-US" dirty="0"/>
            </a:br>
            <a:r>
              <a:rPr lang="en-US" dirty="0"/>
              <a:t>(</a:t>
            </a:r>
            <a:r>
              <a:rPr lang="en-US" i="1" u="sng" dirty="0"/>
              <a:t>perception frequency)</a:t>
            </a:r>
            <a:endParaRPr lang="en-AT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36E20A2-500A-4917-B519-41AE178D2542}"/>
              </a:ext>
            </a:extLst>
          </p:cNvPr>
          <p:cNvSpPr/>
          <p:nvPr/>
        </p:nvSpPr>
        <p:spPr>
          <a:xfrm>
            <a:off x="1250577" y="4904140"/>
            <a:ext cx="1890431" cy="1152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GUI</a:t>
            </a:r>
            <a:endParaRPr lang="en-AT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A079A18-9348-43BA-AEDC-27302DFEA7EC}"/>
              </a:ext>
            </a:extLst>
          </p:cNvPr>
          <p:cNvSpPr/>
          <p:nvPr/>
        </p:nvSpPr>
        <p:spPr>
          <a:xfrm>
            <a:off x="3141008" y="5434383"/>
            <a:ext cx="1100416" cy="59736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stream</a:t>
            </a:r>
          </a:p>
          <a:p>
            <a:pPr algn="ctr"/>
            <a:r>
              <a:rPr lang="en-US" sz="1400" dirty="0"/>
              <a:t>output</a:t>
            </a:r>
            <a:endParaRPr lang="en-AT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07AC67-E81E-46F4-9536-5805C6804820}"/>
              </a:ext>
            </a:extLst>
          </p:cNvPr>
          <p:cNvSpPr txBox="1"/>
          <p:nvPr/>
        </p:nvSpPr>
        <p:spPr>
          <a:xfrm>
            <a:off x="9629135" y="3061855"/>
            <a:ext cx="1522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Low-Level Control Goal Information (</a:t>
            </a:r>
            <a:r>
              <a:rPr lang="en-US" i="1" u="sng" dirty="0"/>
              <a:t>sometimes</a:t>
            </a:r>
            <a:r>
              <a:rPr lang="en-US" dirty="0"/>
              <a:t>)</a:t>
            </a:r>
            <a:endParaRPr lang="en-AT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29D2689-39C8-4CF4-878F-DD68D3BD4A98}"/>
              </a:ext>
            </a:extLst>
          </p:cNvPr>
          <p:cNvSpPr/>
          <p:nvPr/>
        </p:nvSpPr>
        <p:spPr>
          <a:xfrm>
            <a:off x="1253661" y="4306773"/>
            <a:ext cx="1100416" cy="5973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stream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input</a:t>
            </a:r>
            <a:endParaRPr lang="en-AT" sz="1400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EC6EB8-5EAE-475E-9D98-541AA54138CC}"/>
              </a:ext>
            </a:extLst>
          </p:cNvPr>
          <p:cNvSpPr/>
          <p:nvPr/>
        </p:nvSpPr>
        <p:spPr>
          <a:xfrm>
            <a:off x="971408" y="1304783"/>
            <a:ext cx="1696012" cy="1196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Simulator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4CFABEB-052D-4FF0-9C20-97FAFDD0658A}"/>
              </a:ext>
            </a:extLst>
          </p:cNvPr>
          <p:cNvSpPr/>
          <p:nvPr/>
        </p:nvSpPr>
        <p:spPr>
          <a:xfrm>
            <a:off x="2677317" y="1294508"/>
            <a:ext cx="1100416" cy="5973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stream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input</a:t>
            </a:r>
            <a:endParaRPr lang="en-AT" sz="1400" dirty="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F92A3CB-8D06-47EA-B3A3-821EFB7D4B85}"/>
              </a:ext>
            </a:extLst>
          </p:cNvPr>
          <p:cNvSpPr/>
          <p:nvPr/>
        </p:nvSpPr>
        <p:spPr>
          <a:xfrm>
            <a:off x="1016797" y="2505917"/>
            <a:ext cx="1100416" cy="59736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stream</a:t>
            </a:r>
          </a:p>
          <a:p>
            <a:pPr algn="ctr"/>
            <a:r>
              <a:rPr lang="en-US" sz="1400" dirty="0"/>
              <a:t>output</a:t>
            </a:r>
            <a:endParaRPr lang="en-AT" sz="1400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CD48CDC-5547-4261-95E5-F87FCD900CB3}"/>
              </a:ext>
            </a:extLst>
          </p:cNvPr>
          <p:cNvCxnSpPr>
            <a:cxnSpLocks/>
            <a:stCxn id="25" idx="4"/>
            <a:endCxn id="24" idx="0"/>
          </p:cNvCxnSpPr>
          <p:nvPr/>
        </p:nvCxnSpPr>
        <p:spPr>
          <a:xfrm>
            <a:off x="1567005" y="3103284"/>
            <a:ext cx="236864" cy="12034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8067486-6625-4338-A6FB-83C7A7F0B5D9}"/>
              </a:ext>
            </a:extLst>
          </p:cNvPr>
          <p:cNvSpPr txBox="1"/>
          <p:nvPr/>
        </p:nvSpPr>
        <p:spPr>
          <a:xfrm>
            <a:off x="1579414" y="3146263"/>
            <a:ext cx="14188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 World State</a:t>
            </a:r>
          </a:p>
          <a:p>
            <a:pPr algn="ctr"/>
            <a:r>
              <a:rPr lang="en-US" dirty="0"/>
              <a:t>(</a:t>
            </a:r>
            <a:r>
              <a:rPr lang="en-US" i="1" u="sng" dirty="0"/>
              <a:t>simulator</a:t>
            </a:r>
          </a:p>
          <a:p>
            <a:pPr algn="ctr"/>
            <a:r>
              <a:rPr lang="en-US" i="1" dirty="0"/>
              <a:t>   </a:t>
            </a:r>
            <a:r>
              <a:rPr lang="en-US" i="1" u="sng" dirty="0"/>
              <a:t>frequency</a:t>
            </a:r>
            <a:r>
              <a:rPr lang="en-US" dirty="0"/>
              <a:t>)</a:t>
            </a:r>
            <a:endParaRPr lang="en-AT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9F59582-49C6-4796-88E9-507B4C7B71EA}"/>
              </a:ext>
            </a:extLst>
          </p:cNvPr>
          <p:cNvCxnSpPr>
            <a:cxnSpLocks/>
            <a:stCxn id="21" idx="6"/>
            <a:endCxn id="23" idx="2"/>
          </p:cNvCxnSpPr>
          <p:nvPr/>
        </p:nvCxnSpPr>
        <p:spPr>
          <a:xfrm flipV="1">
            <a:off x="4241424" y="5717143"/>
            <a:ext cx="3133451" cy="159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F3ECA6E-EABB-40B4-8CAA-02C4D0666252}"/>
              </a:ext>
            </a:extLst>
          </p:cNvPr>
          <p:cNvSpPr txBox="1"/>
          <p:nvPr/>
        </p:nvSpPr>
        <p:spPr>
          <a:xfrm>
            <a:off x="4239436" y="5267438"/>
            <a:ext cx="3138239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/>
              <a:t>High-Level Goal Information (</a:t>
            </a:r>
            <a:r>
              <a:rPr lang="en-US" i="1" u="sng" dirty="0"/>
              <a:t>user-dependent</a:t>
            </a:r>
            <a:r>
              <a:rPr lang="en-US" dirty="0"/>
              <a:t>)</a:t>
            </a:r>
            <a:endParaRPr lang="en-AT" dirty="0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6D0127D-35F2-48D4-A9CC-6F4447511AE3}"/>
              </a:ext>
            </a:extLst>
          </p:cNvPr>
          <p:cNvCxnSpPr>
            <a:cxnSpLocks/>
            <a:stCxn id="25" idx="6"/>
            <a:endCxn id="34" idx="2"/>
          </p:cNvCxnSpPr>
          <p:nvPr/>
        </p:nvCxnSpPr>
        <p:spPr>
          <a:xfrm>
            <a:off x="2117213" y="2804601"/>
            <a:ext cx="1187614" cy="321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1218AFB-1DF9-4508-9379-6858C5B7A6F4}"/>
              </a:ext>
            </a:extLst>
          </p:cNvPr>
          <p:cNvGrpSpPr/>
          <p:nvPr/>
        </p:nvGrpSpPr>
        <p:grpSpPr>
          <a:xfrm>
            <a:off x="7339421" y="4264259"/>
            <a:ext cx="3256145" cy="1751567"/>
            <a:chOff x="7222879" y="4666273"/>
            <a:chExt cx="3256145" cy="1751567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9779BB2-7915-4B99-B539-2770CCC3DBD1}"/>
                </a:ext>
              </a:extLst>
            </p:cNvPr>
            <p:cNvSpPr/>
            <p:nvPr/>
          </p:nvSpPr>
          <p:spPr>
            <a:xfrm>
              <a:off x="8588593" y="5265715"/>
              <a:ext cx="1890431" cy="11521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Planner</a:t>
              </a:r>
              <a:endParaRPr lang="en-AT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2D1D972-A2DB-4D54-AD48-128AF626A4FD}"/>
                </a:ext>
              </a:extLst>
            </p:cNvPr>
            <p:cNvSpPr/>
            <p:nvPr/>
          </p:nvSpPr>
          <p:spPr>
            <a:xfrm>
              <a:off x="7258333" y="5820473"/>
              <a:ext cx="1358151" cy="59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stream input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DCEE59E-C285-451F-A5AD-A538AFD00CAA}"/>
                </a:ext>
              </a:extLst>
            </p:cNvPr>
            <p:cNvSpPr/>
            <p:nvPr/>
          </p:nvSpPr>
          <p:spPr>
            <a:xfrm>
              <a:off x="7222879" y="5223106"/>
              <a:ext cx="1358151" cy="59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stream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input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1A5CE34-6BFE-4099-88AB-A92351BF0877}"/>
                </a:ext>
              </a:extLst>
            </p:cNvPr>
            <p:cNvSpPr/>
            <p:nvPr/>
          </p:nvSpPr>
          <p:spPr>
            <a:xfrm>
              <a:off x="8884143" y="4666273"/>
              <a:ext cx="1100416" cy="59736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stream</a:t>
              </a:r>
            </a:p>
            <a:p>
              <a:pPr algn="ctr"/>
              <a:r>
                <a:rPr lang="en-US" sz="1400" dirty="0"/>
                <a:t>output</a:t>
              </a:r>
              <a:endParaRPr lang="en-AT" sz="1400" dirty="0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CECD7928-EF0D-4D0A-99B1-D25870442A15}"/>
              </a:ext>
            </a:extLst>
          </p:cNvPr>
          <p:cNvSpPr/>
          <p:nvPr/>
        </p:nvSpPr>
        <p:spPr>
          <a:xfrm>
            <a:off x="8589987" y="1368575"/>
            <a:ext cx="1890431" cy="1152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  <a:endParaRPr lang="en-AT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1A3C343-90F8-4020-80CD-4062931292A8}"/>
              </a:ext>
            </a:extLst>
          </p:cNvPr>
          <p:cNvSpPr/>
          <p:nvPr/>
        </p:nvSpPr>
        <p:spPr>
          <a:xfrm>
            <a:off x="7469777" y="1357291"/>
            <a:ext cx="1100416" cy="59736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stream</a:t>
            </a:r>
          </a:p>
          <a:p>
            <a:pPr algn="ctr"/>
            <a:r>
              <a:rPr lang="en-US" sz="1400" dirty="0"/>
              <a:t>output</a:t>
            </a:r>
            <a:endParaRPr lang="en-AT" sz="1400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5F784B0-4D4A-4AA9-A94D-52EB8229DFB4}"/>
              </a:ext>
            </a:extLst>
          </p:cNvPr>
          <p:cNvSpPr/>
          <p:nvPr/>
        </p:nvSpPr>
        <p:spPr>
          <a:xfrm>
            <a:off x="7479674" y="1945774"/>
            <a:ext cx="1100416" cy="5973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stream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input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E356D12-8B0C-4A41-9B5E-EB784545D6C1}"/>
              </a:ext>
            </a:extLst>
          </p:cNvPr>
          <p:cNvSpPr/>
          <p:nvPr/>
        </p:nvSpPr>
        <p:spPr>
          <a:xfrm>
            <a:off x="8984994" y="2519784"/>
            <a:ext cx="1100416" cy="5973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stream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input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566776A-63C0-4DE4-8C0E-73A178D541F3}"/>
              </a:ext>
            </a:extLst>
          </p:cNvPr>
          <p:cNvCxnSpPr>
            <a:cxnSpLocks/>
            <a:stCxn id="40" idx="0"/>
            <a:endCxn id="43" idx="4"/>
          </p:cNvCxnSpPr>
          <p:nvPr/>
        </p:nvCxnSpPr>
        <p:spPr>
          <a:xfrm flipH="1" flipV="1">
            <a:off x="9535202" y="3117151"/>
            <a:ext cx="15691" cy="11471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4CBE524-109C-4136-B61D-54B9D2A1F3EB}"/>
              </a:ext>
            </a:extLst>
          </p:cNvPr>
          <p:cNvGrpSpPr/>
          <p:nvPr/>
        </p:nvGrpSpPr>
        <p:grpSpPr>
          <a:xfrm>
            <a:off x="3304827" y="2827610"/>
            <a:ext cx="2258205" cy="1490465"/>
            <a:chOff x="3733322" y="3442867"/>
            <a:chExt cx="2258205" cy="1490465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FD42C7A-72C1-4060-AB00-C855969DBBA9}"/>
                </a:ext>
              </a:extLst>
            </p:cNvPr>
            <p:cNvSpPr/>
            <p:nvPr/>
          </p:nvSpPr>
          <p:spPr>
            <a:xfrm>
              <a:off x="3733323" y="4043520"/>
              <a:ext cx="1291512" cy="8898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Perception</a:t>
              </a:r>
              <a:endParaRPr lang="en-AT" dirty="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A804626-F71C-400A-A69A-9CFDD494EC5A}"/>
                </a:ext>
              </a:extLst>
            </p:cNvPr>
            <p:cNvSpPr/>
            <p:nvPr/>
          </p:nvSpPr>
          <p:spPr>
            <a:xfrm>
              <a:off x="5018819" y="4160534"/>
              <a:ext cx="972708" cy="59736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stream</a:t>
              </a:r>
            </a:p>
            <a:p>
              <a:pPr algn="ctr"/>
              <a:r>
                <a:rPr lang="en-US" sz="1400" dirty="0"/>
                <a:t>output</a:t>
              </a:r>
              <a:endParaRPr lang="en-AT" sz="1400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66D516B-E5AF-4DD6-B41B-BEB42CC01917}"/>
                </a:ext>
              </a:extLst>
            </p:cNvPr>
            <p:cNvSpPr/>
            <p:nvPr/>
          </p:nvSpPr>
          <p:spPr>
            <a:xfrm>
              <a:off x="3733322" y="3442867"/>
              <a:ext cx="988399" cy="59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stream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input</a:t>
              </a:r>
              <a:endParaRPr lang="en-AT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C030A34-FA23-4039-B98C-5B1507C7A680}"/>
              </a:ext>
            </a:extLst>
          </p:cNvPr>
          <p:cNvCxnSpPr>
            <a:cxnSpLocks/>
            <a:stCxn id="33" idx="6"/>
            <a:endCxn id="36" idx="1"/>
          </p:cNvCxnSpPr>
          <p:nvPr/>
        </p:nvCxnSpPr>
        <p:spPr>
          <a:xfrm>
            <a:off x="5563032" y="3843961"/>
            <a:ext cx="1975286" cy="10646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93AFD374-ECDD-49B5-8B62-DDD3EAE23D05}"/>
              </a:ext>
            </a:extLst>
          </p:cNvPr>
          <p:cNvSpPr txBox="1"/>
          <p:nvPr/>
        </p:nvSpPr>
        <p:spPr>
          <a:xfrm>
            <a:off x="7143183" y="763741"/>
            <a:ext cx="345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 (with different </a:t>
            </a:r>
            <a:r>
              <a:rPr lang="en-US" sz="1800" i="1" u="sng" dirty="0"/>
              <a:t>frequencies</a:t>
            </a:r>
            <a:r>
              <a:rPr lang="en-US" sz="1800" dirty="0"/>
              <a:t>)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1614424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1064</Words>
  <Application>Microsoft Office PowerPoint</Application>
  <PresentationFormat>Widescreen</PresentationFormat>
  <Paragraphs>162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Consolas</vt:lpstr>
      <vt:lpstr>Office Theme</vt:lpstr>
      <vt:lpstr>AI4EU Experiments</vt:lpstr>
      <vt:lpstr>What can we do with streaming?</vt:lpstr>
      <vt:lpstr>Component A can send events to component B</vt:lpstr>
      <vt:lpstr>Component A can use component B as “submodule” (1)</vt:lpstr>
      <vt:lpstr>Typical “Reasoner” Interactions are possible</vt:lpstr>
      <vt:lpstr>Example with Source Code: Streaming Sudoku</vt:lpstr>
      <vt:lpstr>Topologies can be cyclic</vt:lpstr>
      <vt:lpstr>How to create cycles</vt:lpstr>
      <vt:lpstr>Multiple Cycles are possible</vt:lpstr>
      <vt:lpstr>Thank you for your attention!</vt:lpstr>
      <vt:lpstr>The wrong way to do cycles</vt:lpstr>
      <vt:lpstr>Streaming as Publish/Subscribe and Flexibility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AI4EU Experiments</dc:title>
  <dc:creator>Peter Schüller</dc:creator>
  <cp:lastModifiedBy>Peter Schüller</cp:lastModifiedBy>
  <cp:revision>20</cp:revision>
  <dcterms:created xsi:type="dcterms:W3CDTF">2021-08-30T14:19:24Z</dcterms:created>
  <dcterms:modified xsi:type="dcterms:W3CDTF">2021-09-27T08:10:10Z</dcterms:modified>
</cp:coreProperties>
</file>